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4630400" cy="8229600"/>
  <p:notesSz cx="8229600" cy="14630400"/>
  <p:embeddedFontLst>
    <p:embeddedFont>
      <p:font typeface="Inter" panose="020B0604020202020204" charset="0"/>
      <p:regular r:id="rId12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9" d="100"/>
          <a:sy n="69" d="100"/>
        </p:scale>
        <p:origin x="677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5285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283976"/>
            <a:ext cx="7556421" cy="22327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850"/>
              </a:lnSpc>
              <a:buNone/>
            </a:pPr>
            <a:r>
              <a:rPr lang="en-US" sz="465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Vulnérabilités de Microsoft Exchange Server : Une Menace Critique</a:t>
            </a:r>
            <a:endParaRPr lang="en-US" sz="4650" dirty="0"/>
          </a:p>
        </p:txBody>
      </p:sp>
      <p:sp>
        <p:nvSpPr>
          <p:cNvPr id="4" name="Text 1"/>
          <p:cNvSpPr/>
          <p:nvPr/>
        </p:nvSpPr>
        <p:spPr>
          <a:xfrm>
            <a:off x="793790" y="4856917"/>
            <a:ext cx="7556421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Les serveurs Exchange constituent la colonne vertébrale des communications professionnelles. Leur compromission représente un risque majeur pour les organisations.</a:t>
            </a:r>
            <a:endParaRPr lang="en-US" sz="175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BB6FE21-B7A8-4883-486E-AB836CEA110D}"/>
              </a:ext>
            </a:extLst>
          </p:cNvPr>
          <p:cNvSpPr txBox="1"/>
          <p:nvPr/>
        </p:nvSpPr>
        <p:spPr>
          <a:xfrm>
            <a:off x="793790" y="6345044"/>
            <a:ext cx="46926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MORAIS Nicolas </a:t>
            </a:r>
          </a:p>
          <a:p>
            <a:r>
              <a:rPr lang="fr-FR" dirty="0"/>
              <a:t>MAILLARD Mickael </a:t>
            </a:r>
          </a:p>
          <a:p>
            <a:r>
              <a:rPr lang="fr-FR" dirty="0"/>
              <a:t>SANCHEZ Guillaume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853202"/>
            <a:ext cx="7553325" cy="7442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850"/>
              </a:lnSpc>
              <a:buNone/>
            </a:pPr>
            <a:r>
              <a:rPr lang="en-US" sz="465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Contexte des Cyberattaques</a:t>
            </a:r>
            <a:endParaRPr lang="en-US" sz="4650" dirty="0"/>
          </a:p>
        </p:txBody>
      </p:sp>
      <p:sp>
        <p:nvSpPr>
          <p:cNvPr id="4" name="Text 1"/>
          <p:cNvSpPr/>
          <p:nvPr/>
        </p:nvSpPr>
        <p:spPr>
          <a:xfrm>
            <a:off x="793790" y="2050971"/>
            <a:ext cx="3608070" cy="7484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en-US" sz="585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60K</a:t>
            </a:r>
            <a:endParaRPr lang="en-US" sz="5850" dirty="0"/>
          </a:p>
        </p:txBody>
      </p:sp>
      <p:sp>
        <p:nvSpPr>
          <p:cNvPr id="5" name="Text 2"/>
          <p:cNvSpPr/>
          <p:nvPr/>
        </p:nvSpPr>
        <p:spPr>
          <a:xfrm>
            <a:off x="1109305" y="3082766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Organisations</a:t>
            </a:r>
            <a:endParaRPr lang="en-US" sz="2300" dirty="0"/>
          </a:p>
        </p:txBody>
      </p:sp>
      <p:sp>
        <p:nvSpPr>
          <p:cNvPr id="6" name="Text 3"/>
          <p:cNvSpPr/>
          <p:nvPr/>
        </p:nvSpPr>
        <p:spPr>
          <a:xfrm>
            <a:off x="793790" y="3590925"/>
            <a:ext cx="3608070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Touchées par ProxyLogon en 2021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4742021" y="2050971"/>
            <a:ext cx="3608189" cy="7484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en-US" sz="585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$100M+</a:t>
            </a:r>
            <a:endParaRPr lang="en-US" sz="5850" dirty="0"/>
          </a:p>
        </p:txBody>
      </p:sp>
      <p:sp>
        <p:nvSpPr>
          <p:cNvPr id="8" name="Text 5"/>
          <p:cNvSpPr/>
          <p:nvPr/>
        </p:nvSpPr>
        <p:spPr>
          <a:xfrm>
            <a:off x="5057537" y="3082766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Dommages</a:t>
            </a:r>
            <a:endParaRPr lang="en-US" sz="2300" dirty="0"/>
          </a:p>
        </p:txBody>
      </p:sp>
      <p:sp>
        <p:nvSpPr>
          <p:cNvPr id="9" name="Text 6"/>
          <p:cNvSpPr/>
          <p:nvPr/>
        </p:nvSpPr>
        <p:spPr>
          <a:xfrm>
            <a:off x="4742021" y="3590925"/>
            <a:ext cx="360818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Impact financier estimé</a:t>
            </a:r>
            <a:endParaRPr lang="en-US" sz="1750" dirty="0"/>
          </a:p>
        </p:txBody>
      </p:sp>
      <p:sp>
        <p:nvSpPr>
          <p:cNvPr id="10" name="Text 7"/>
          <p:cNvSpPr/>
          <p:nvPr/>
        </p:nvSpPr>
        <p:spPr>
          <a:xfrm>
            <a:off x="2767846" y="5110520"/>
            <a:ext cx="3608189" cy="7484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en-US" sz="585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3</a:t>
            </a:r>
            <a:endParaRPr lang="en-US" sz="5850" dirty="0"/>
          </a:p>
        </p:txBody>
      </p:sp>
      <p:sp>
        <p:nvSpPr>
          <p:cNvPr id="11" name="Text 8"/>
          <p:cNvSpPr/>
          <p:nvPr/>
        </p:nvSpPr>
        <p:spPr>
          <a:xfrm>
            <a:off x="3083362" y="6142315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Secteurs ciblés</a:t>
            </a:r>
            <a:endParaRPr lang="en-US" sz="2300" dirty="0"/>
          </a:p>
        </p:txBody>
      </p:sp>
      <p:sp>
        <p:nvSpPr>
          <p:cNvPr id="12" name="Text 9"/>
          <p:cNvSpPr/>
          <p:nvPr/>
        </p:nvSpPr>
        <p:spPr>
          <a:xfrm>
            <a:off x="2767846" y="6650474"/>
            <a:ext cx="360818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Entreprises, gouvernements, institutions financières</a:t>
            </a:r>
            <a:endParaRPr lang="en-US" sz="17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623768"/>
            <a:ext cx="9688116" cy="7442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850"/>
              </a:lnSpc>
              <a:buNone/>
            </a:pPr>
            <a:r>
              <a:rPr lang="en-US" sz="465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Principales Vulnérabilités Connues</a:t>
            </a:r>
            <a:endParaRPr lang="en-US" sz="46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2330" y="3693557"/>
            <a:ext cx="7825621" cy="7825621"/>
          </a:xfrm>
          <a:prstGeom prst="rect">
            <a:avLst/>
          </a:prstGeom>
        </p:spPr>
      </p:pic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2456" y="6243995"/>
            <a:ext cx="382667" cy="478393"/>
          </a:xfrm>
          <a:prstGeom prst="rect">
            <a:avLst/>
          </a:prstGeom>
        </p:spPr>
      </p:pic>
      <p:pic>
        <p:nvPicPr>
          <p:cNvPr id="5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02330" y="3693557"/>
            <a:ext cx="7825621" cy="7825621"/>
          </a:xfrm>
          <a:prstGeom prst="rect">
            <a:avLst/>
          </a:prstGeom>
        </p:spPr>
      </p:pic>
      <p:pic>
        <p:nvPicPr>
          <p:cNvPr id="6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0631" y="4655820"/>
            <a:ext cx="382667" cy="478393"/>
          </a:xfrm>
          <a:prstGeom prst="rect">
            <a:avLst/>
          </a:prstGeom>
        </p:spPr>
      </p:pic>
      <p:pic>
        <p:nvPicPr>
          <p:cNvPr id="7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02330" y="3693557"/>
            <a:ext cx="7825621" cy="7825621"/>
          </a:xfrm>
          <a:prstGeom prst="rect">
            <a:avLst/>
          </a:prstGeom>
        </p:spPr>
      </p:pic>
      <p:pic>
        <p:nvPicPr>
          <p:cNvPr id="8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46745" y="4655820"/>
            <a:ext cx="382667" cy="478393"/>
          </a:xfrm>
          <a:prstGeom prst="rect">
            <a:avLst/>
          </a:prstGeom>
        </p:spPr>
      </p:pic>
      <p:pic>
        <p:nvPicPr>
          <p:cNvPr id="9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02330" y="3693557"/>
            <a:ext cx="7825621" cy="7825621"/>
          </a:xfrm>
          <a:prstGeom prst="rect">
            <a:avLst/>
          </a:prstGeom>
        </p:spPr>
      </p:pic>
      <p:pic>
        <p:nvPicPr>
          <p:cNvPr id="10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834920" y="6243995"/>
            <a:ext cx="382667" cy="478393"/>
          </a:xfrm>
          <a:prstGeom prst="rect">
            <a:avLst/>
          </a:prstGeom>
        </p:spPr>
      </p:pic>
      <p:sp>
        <p:nvSpPr>
          <p:cNvPr id="11" name="Text 1"/>
          <p:cNvSpPr/>
          <p:nvPr/>
        </p:nvSpPr>
        <p:spPr>
          <a:xfrm>
            <a:off x="807958" y="3092291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ProxyLogon</a:t>
            </a:r>
            <a:endParaRPr lang="en-US" sz="2300" dirty="0"/>
          </a:p>
        </p:txBody>
      </p:sp>
      <p:sp>
        <p:nvSpPr>
          <p:cNvPr id="12" name="Text 2"/>
          <p:cNvSpPr/>
          <p:nvPr/>
        </p:nvSpPr>
        <p:spPr>
          <a:xfrm>
            <a:off x="793790" y="3600450"/>
            <a:ext cx="3005495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Faille critique de 2021 permettant l'accès à distance non autorisé</a:t>
            </a:r>
            <a:endParaRPr lang="en-US" sz="1750" dirty="0"/>
          </a:p>
        </p:txBody>
      </p:sp>
      <p:sp>
        <p:nvSpPr>
          <p:cNvPr id="13" name="Text 3"/>
          <p:cNvSpPr/>
          <p:nvPr/>
        </p:nvSpPr>
        <p:spPr>
          <a:xfrm>
            <a:off x="4153733" y="2184559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ProxyShell</a:t>
            </a:r>
            <a:endParaRPr lang="en-US" sz="2300" dirty="0"/>
          </a:p>
        </p:txBody>
      </p:sp>
      <p:sp>
        <p:nvSpPr>
          <p:cNvPr id="14" name="Text 4"/>
          <p:cNvSpPr/>
          <p:nvPr/>
        </p:nvSpPr>
        <p:spPr>
          <a:xfrm>
            <a:off x="4139446" y="2692718"/>
            <a:ext cx="3005614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Exploitation des scripts de communication Exchange</a:t>
            </a:r>
            <a:endParaRPr lang="en-US" sz="1750" dirty="0"/>
          </a:p>
        </p:txBody>
      </p:sp>
      <p:sp>
        <p:nvSpPr>
          <p:cNvPr id="15" name="Text 5"/>
          <p:cNvSpPr/>
          <p:nvPr/>
        </p:nvSpPr>
        <p:spPr>
          <a:xfrm>
            <a:off x="7499509" y="1821656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SSRF</a:t>
            </a:r>
            <a:endParaRPr lang="en-US" sz="2300" dirty="0"/>
          </a:p>
        </p:txBody>
      </p:sp>
      <p:sp>
        <p:nvSpPr>
          <p:cNvPr id="16" name="Text 6"/>
          <p:cNvSpPr/>
          <p:nvPr/>
        </p:nvSpPr>
        <p:spPr>
          <a:xfrm>
            <a:off x="7485221" y="2329815"/>
            <a:ext cx="3005614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Contournement des mécanismes de sécurité du serveur</a:t>
            </a:r>
            <a:endParaRPr lang="en-US" sz="1750" dirty="0"/>
          </a:p>
        </p:txBody>
      </p:sp>
      <p:sp>
        <p:nvSpPr>
          <p:cNvPr id="17" name="Text 7"/>
          <p:cNvSpPr/>
          <p:nvPr/>
        </p:nvSpPr>
        <p:spPr>
          <a:xfrm>
            <a:off x="10845284" y="3455194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Configuration</a:t>
            </a:r>
            <a:endParaRPr lang="en-US" sz="2300" dirty="0"/>
          </a:p>
        </p:txBody>
      </p:sp>
      <p:sp>
        <p:nvSpPr>
          <p:cNvPr id="18" name="Text 8"/>
          <p:cNvSpPr/>
          <p:nvPr/>
        </p:nvSpPr>
        <p:spPr>
          <a:xfrm>
            <a:off x="10830997" y="3963353"/>
            <a:ext cx="3005614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Failles liées aux erreurs de paramétrage système</a:t>
            </a:r>
            <a:endParaRPr lang="en-US" sz="17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850821"/>
            <a:ext cx="6602611" cy="7442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850"/>
              </a:lnSpc>
              <a:buNone/>
            </a:pPr>
            <a:r>
              <a:rPr lang="en-US" sz="465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Mécanismes d'Intrusion</a:t>
            </a:r>
            <a:endParaRPr lang="en-US" sz="46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790" y="1935242"/>
            <a:ext cx="1134070" cy="1360884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2268022" y="2162056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Reconnaissance</a:t>
            </a:r>
            <a:endParaRPr lang="en-US" sz="2300" dirty="0"/>
          </a:p>
        </p:txBody>
      </p:sp>
      <p:sp>
        <p:nvSpPr>
          <p:cNvPr id="6" name="Text 2"/>
          <p:cNvSpPr/>
          <p:nvPr/>
        </p:nvSpPr>
        <p:spPr>
          <a:xfrm>
            <a:off x="2268022" y="2670215"/>
            <a:ext cx="608218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Identification des serveurs Exchange vulnérables</a:t>
            </a:r>
            <a:endParaRPr lang="en-US" sz="17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790" y="3296126"/>
            <a:ext cx="1134070" cy="1360884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2268022" y="3522940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Exploitation</a:t>
            </a:r>
            <a:endParaRPr lang="en-US" sz="2300" dirty="0"/>
          </a:p>
        </p:txBody>
      </p:sp>
      <p:sp>
        <p:nvSpPr>
          <p:cNvPr id="9" name="Text 4"/>
          <p:cNvSpPr/>
          <p:nvPr/>
        </p:nvSpPr>
        <p:spPr>
          <a:xfrm>
            <a:off x="2268022" y="4031099"/>
            <a:ext cx="608218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Utilisation des failles côté serveur et injection de code</a:t>
            </a:r>
            <a:endParaRPr lang="en-US" sz="17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3790" y="4657011"/>
            <a:ext cx="1134070" cy="1360884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2268022" y="4883825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Authentification</a:t>
            </a:r>
            <a:endParaRPr lang="en-US" sz="2300" dirty="0"/>
          </a:p>
        </p:txBody>
      </p:sp>
      <p:sp>
        <p:nvSpPr>
          <p:cNvPr id="12" name="Text 6"/>
          <p:cNvSpPr/>
          <p:nvPr/>
        </p:nvSpPr>
        <p:spPr>
          <a:xfrm>
            <a:off x="2268022" y="5391983"/>
            <a:ext cx="608218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Contournement des systèmes de vérification d'identité</a:t>
            </a:r>
            <a:endParaRPr lang="en-US" sz="175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3790" y="6017895"/>
            <a:ext cx="1134070" cy="1360884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2268022" y="6244709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Escalade</a:t>
            </a:r>
            <a:endParaRPr lang="en-US" sz="2300" dirty="0"/>
          </a:p>
        </p:txBody>
      </p:sp>
      <p:sp>
        <p:nvSpPr>
          <p:cNvPr id="15" name="Text 8"/>
          <p:cNvSpPr/>
          <p:nvPr/>
        </p:nvSpPr>
        <p:spPr>
          <a:xfrm>
            <a:off x="2268022" y="6752868"/>
            <a:ext cx="608218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Obtention de privilèges administrateur étendus</a:t>
            </a:r>
            <a:endParaRPr lang="en-US" sz="17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113830"/>
            <a:ext cx="12010430" cy="7442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850"/>
              </a:lnSpc>
              <a:buNone/>
            </a:pPr>
            <a:r>
              <a:rPr lang="en-US" sz="465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Analyse de la vulnérabilité CVE-2021-26855</a:t>
            </a:r>
            <a:endParaRPr lang="en-US" sz="4650" dirty="0"/>
          </a:p>
        </p:txBody>
      </p:sp>
      <p:sp>
        <p:nvSpPr>
          <p:cNvPr id="3" name="Text 1"/>
          <p:cNvSpPr/>
          <p:nvPr/>
        </p:nvSpPr>
        <p:spPr>
          <a:xfrm>
            <a:off x="793790" y="2311718"/>
            <a:ext cx="130428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La CVE-2021-26855 est une faille SSRF critique dans Microsoft Exchange Server. Elle permet à un attaquant distant d'exécuter des requêtes HTTP arbitraires en se faisant passer pour le serveur.</a:t>
            </a:r>
            <a:endParaRPr lang="en-US" sz="1750" dirty="0"/>
          </a:p>
        </p:txBody>
      </p:sp>
      <p:sp>
        <p:nvSpPr>
          <p:cNvPr id="4" name="Text 2"/>
          <p:cNvSpPr/>
          <p:nvPr/>
        </p:nvSpPr>
        <p:spPr>
          <a:xfrm>
            <a:off x="793790" y="3292673"/>
            <a:ext cx="130428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Cette vulnérabilité facilite l’accès non autorisé aux serveurs Exchange, sans authentification préalable. Elle a servi de porte d’entrée majeure lors des attaques ProxyLogon en 2021.</a:t>
            </a:r>
            <a:endParaRPr lang="en-US" sz="1750" dirty="0"/>
          </a:p>
        </p:txBody>
      </p:sp>
      <p:sp>
        <p:nvSpPr>
          <p:cNvPr id="5" name="Shape 3"/>
          <p:cNvSpPr/>
          <p:nvPr/>
        </p:nvSpPr>
        <p:spPr>
          <a:xfrm>
            <a:off x="793790" y="4528780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1530906" y="4528780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Type de faille</a:t>
            </a:r>
            <a:endParaRPr lang="en-US" sz="2300" dirty="0"/>
          </a:p>
        </p:txBody>
      </p:sp>
      <p:sp>
        <p:nvSpPr>
          <p:cNvPr id="7" name="Text 5"/>
          <p:cNvSpPr/>
          <p:nvPr/>
        </p:nvSpPr>
        <p:spPr>
          <a:xfrm>
            <a:off x="1530906" y="5036939"/>
            <a:ext cx="5670947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Server-Side Request Forgery (SSRF)</a:t>
            </a:r>
            <a:endParaRPr lang="en-US" sz="1750" dirty="0"/>
          </a:p>
        </p:txBody>
      </p:sp>
      <p:sp>
        <p:nvSpPr>
          <p:cNvPr id="8" name="Shape 6"/>
          <p:cNvSpPr/>
          <p:nvPr/>
        </p:nvSpPr>
        <p:spPr>
          <a:xfrm>
            <a:off x="7428667" y="4528780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8165783" y="4528780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Implication</a:t>
            </a:r>
            <a:endParaRPr lang="en-US" sz="2300" dirty="0"/>
          </a:p>
        </p:txBody>
      </p:sp>
      <p:sp>
        <p:nvSpPr>
          <p:cNvPr id="10" name="Text 8"/>
          <p:cNvSpPr/>
          <p:nvPr/>
        </p:nvSpPr>
        <p:spPr>
          <a:xfrm>
            <a:off x="8165783" y="5036939"/>
            <a:ext cx="5670947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Exécution de requêtes internes au serveur cible</a:t>
            </a:r>
            <a:endParaRPr lang="en-US" sz="1750" dirty="0"/>
          </a:p>
        </p:txBody>
      </p:sp>
      <p:sp>
        <p:nvSpPr>
          <p:cNvPr id="11" name="Shape 9"/>
          <p:cNvSpPr/>
          <p:nvPr/>
        </p:nvSpPr>
        <p:spPr>
          <a:xfrm>
            <a:off x="793790" y="5881807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1530906" y="5881807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Conséquence</a:t>
            </a:r>
            <a:endParaRPr lang="en-US" sz="2300" dirty="0"/>
          </a:p>
        </p:txBody>
      </p:sp>
      <p:sp>
        <p:nvSpPr>
          <p:cNvPr id="13" name="Text 11"/>
          <p:cNvSpPr/>
          <p:nvPr/>
        </p:nvSpPr>
        <p:spPr>
          <a:xfrm>
            <a:off x="1530906" y="6389965"/>
            <a:ext cx="5670947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Accès à des données sensibles et escalade des privilèges</a:t>
            </a:r>
            <a:endParaRPr lang="en-US" sz="1750" dirty="0"/>
          </a:p>
        </p:txBody>
      </p:sp>
      <p:sp>
        <p:nvSpPr>
          <p:cNvPr id="14" name="Shape 12"/>
          <p:cNvSpPr/>
          <p:nvPr/>
        </p:nvSpPr>
        <p:spPr>
          <a:xfrm>
            <a:off x="7428667" y="5881807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8165783" y="5881807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Exploitation</a:t>
            </a:r>
            <a:endParaRPr lang="en-US" sz="2300" dirty="0"/>
          </a:p>
        </p:txBody>
      </p:sp>
      <p:sp>
        <p:nvSpPr>
          <p:cNvPr id="16" name="Text 14"/>
          <p:cNvSpPr/>
          <p:nvPr/>
        </p:nvSpPr>
        <p:spPr>
          <a:xfrm>
            <a:off x="8165783" y="6389965"/>
            <a:ext cx="5670947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Opérée via des requêtes HTTP spécialement conçues</a:t>
            </a:r>
            <a:endParaRPr lang="en-US" sz="17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781407"/>
            <a:ext cx="9313664" cy="7442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850"/>
              </a:lnSpc>
              <a:buNone/>
            </a:pPr>
            <a:r>
              <a:rPr lang="en-US" sz="465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Impact Opérationnel des Attaques</a:t>
            </a:r>
            <a:endParaRPr lang="en-US" sz="46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7430" y="1979295"/>
            <a:ext cx="1614011" cy="1324689"/>
          </a:xfrm>
          <a:prstGeom prst="rect">
            <a:avLst/>
          </a:prstGeom>
        </p:spPr>
      </p:pic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4892" y="2606993"/>
            <a:ext cx="318968" cy="398621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5088255" y="2206109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Propagation</a:t>
            </a:r>
            <a:endParaRPr lang="en-US" sz="2300" dirty="0"/>
          </a:p>
        </p:txBody>
      </p:sp>
      <p:sp>
        <p:nvSpPr>
          <p:cNvPr id="6" name="Text 2"/>
          <p:cNvSpPr/>
          <p:nvPr/>
        </p:nvSpPr>
        <p:spPr>
          <a:xfrm>
            <a:off x="5088255" y="2714268"/>
            <a:ext cx="3593187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Extension à l'ensemble du réseau</a:t>
            </a:r>
            <a:endParaRPr lang="en-US" sz="1750" dirty="0"/>
          </a:p>
        </p:txBody>
      </p:sp>
      <p:sp>
        <p:nvSpPr>
          <p:cNvPr id="7" name="Shape 3"/>
          <p:cNvSpPr/>
          <p:nvPr/>
        </p:nvSpPr>
        <p:spPr>
          <a:xfrm>
            <a:off x="4918115" y="3317081"/>
            <a:ext cx="8861822" cy="15240"/>
          </a:xfrm>
          <a:prstGeom prst="roundRect">
            <a:avLst>
              <a:gd name="adj" fmla="val 625116"/>
            </a:avLst>
          </a:prstGeom>
          <a:solidFill>
            <a:srgbClr val="B2D4E5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40424" y="3360658"/>
            <a:ext cx="3228022" cy="1324689"/>
          </a:xfrm>
          <a:prstGeom prst="rect">
            <a:avLst/>
          </a:prstGeom>
        </p:spPr>
      </p:pic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94892" y="3823692"/>
            <a:ext cx="318968" cy="398621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5895261" y="3587472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Vol de données</a:t>
            </a:r>
            <a:endParaRPr lang="en-US" sz="2300" dirty="0"/>
          </a:p>
        </p:txBody>
      </p:sp>
      <p:sp>
        <p:nvSpPr>
          <p:cNvPr id="11" name="Text 5"/>
          <p:cNvSpPr/>
          <p:nvPr/>
        </p:nvSpPr>
        <p:spPr>
          <a:xfrm>
            <a:off x="5895261" y="4095631"/>
            <a:ext cx="407860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Extraction d'informations stratégiques</a:t>
            </a:r>
            <a:endParaRPr lang="en-US" sz="1750" dirty="0"/>
          </a:p>
        </p:txBody>
      </p:sp>
      <p:sp>
        <p:nvSpPr>
          <p:cNvPr id="12" name="Shape 6"/>
          <p:cNvSpPr/>
          <p:nvPr/>
        </p:nvSpPr>
        <p:spPr>
          <a:xfrm>
            <a:off x="5725120" y="4698444"/>
            <a:ext cx="8054816" cy="15240"/>
          </a:xfrm>
          <a:prstGeom prst="roundRect">
            <a:avLst>
              <a:gd name="adj" fmla="val 625116"/>
            </a:avLst>
          </a:prstGeom>
          <a:solidFill>
            <a:srgbClr val="B2D4E5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33418" y="4742021"/>
            <a:ext cx="4842034" cy="1324689"/>
          </a:xfrm>
          <a:prstGeom prst="rect">
            <a:avLst/>
          </a:prstGeom>
        </p:spPr>
      </p:pic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94892" y="5205055"/>
            <a:ext cx="318968" cy="398621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6702266" y="4968835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Interruption</a:t>
            </a:r>
            <a:endParaRPr lang="en-US" sz="2300" dirty="0"/>
          </a:p>
        </p:txBody>
      </p:sp>
      <p:sp>
        <p:nvSpPr>
          <p:cNvPr id="16" name="Text 8"/>
          <p:cNvSpPr/>
          <p:nvPr/>
        </p:nvSpPr>
        <p:spPr>
          <a:xfrm>
            <a:off x="6702266" y="5476994"/>
            <a:ext cx="4439364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Paralysie des services de communication</a:t>
            </a:r>
            <a:endParaRPr lang="en-US" sz="1750" dirty="0"/>
          </a:p>
        </p:txBody>
      </p:sp>
      <p:sp>
        <p:nvSpPr>
          <p:cNvPr id="17" name="Shape 9"/>
          <p:cNvSpPr/>
          <p:nvPr/>
        </p:nvSpPr>
        <p:spPr>
          <a:xfrm>
            <a:off x="6532126" y="6079808"/>
            <a:ext cx="7247811" cy="15240"/>
          </a:xfrm>
          <a:prstGeom prst="roundRect">
            <a:avLst>
              <a:gd name="adj" fmla="val 625116"/>
            </a:avLst>
          </a:prstGeom>
          <a:solidFill>
            <a:srgbClr val="B2D4E5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1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6294" y="6123384"/>
            <a:ext cx="6456164" cy="1324689"/>
          </a:xfrm>
          <a:prstGeom prst="rect">
            <a:avLst/>
          </a:prstGeom>
        </p:spPr>
      </p:pic>
      <p:pic>
        <p:nvPicPr>
          <p:cNvPr id="1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94773" y="6586418"/>
            <a:ext cx="318968" cy="398621"/>
          </a:xfrm>
          <a:prstGeom prst="rect">
            <a:avLst/>
          </a:prstGeom>
        </p:spPr>
      </p:pic>
      <p:sp>
        <p:nvSpPr>
          <p:cNvPr id="20" name="Text 10"/>
          <p:cNvSpPr/>
          <p:nvPr/>
        </p:nvSpPr>
        <p:spPr>
          <a:xfrm>
            <a:off x="7509272" y="6350198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Compromission</a:t>
            </a:r>
            <a:endParaRPr lang="en-US" sz="2300" dirty="0"/>
          </a:p>
        </p:txBody>
      </p:sp>
      <p:sp>
        <p:nvSpPr>
          <p:cNvPr id="21" name="Text 11"/>
          <p:cNvSpPr/>
          <p:nvPr/>
        </p:nvSpPr>
        <p:spPr>
          <a:xfrm>
            <a:off x="7509272" y="6858357"/>
            <a:ext cx="4781193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Accès aux données sensibles de l'entreprise</a:t>
            </a:r>
            <a:endParaRPr lang="en-US" sz="17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979884"/>
            <a:ext cx="6630591" cy="7442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850"/>
              </a:lnSpc>
              <a:buNone/>
            </a:pPr>
            <a:r>
              <a:rPr lang="en-US" sz="465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Stratégies de Prévention</a:t>
            </a:r>
            <a:endParaRPr lang="en-US" sz="4650" dirty="0"/>
          </a:p>
        </p:txBody>
      </p:sp>
      <p:sp>
        <p:nvSpPr>
          <p:cNvPr id="4" name="Shape 1"/>
          <p:cNvSpPr/>
          <p:nvPr/>
        </p:nvSpPr>
        <p:spPr>
          <a:xfrm>
            <a:off x="6280190" y="2319457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6747" y="2351365"/>
            <a:ext cx="357188" cy="446484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7017306" y="2319457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Mises à jour système</a:t>
            </a:r>
            <a:endParaRPr lang="en-US" sz="2300" dirty="0"/>
          </a:p>
        </p:txBody>
      </p:sp>
      <p:sp>
        <p:nvSpPr>
          <p:cNvPr id="7" name="Text 3"/>
          <p:cNvSpPr/>
          <p:nvPr/>
        </p:nvSpPr>
        <p:spPr>
          <a:xfrm>
            <a:off x="7017306" y="2827615"/>
            <a:ext cx="681930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Application immédiate des correctifs de sécurité Microsoft</a:t>
            </a:r>
            <a:endParaRPr lang="en-US" sz="1750" dirty="0"/>
          </a:p>
        </p:txBody>
      </p:sp>
      <p:sp>
        <p:nvSpPr>
          <p:cNvPr id="8" name="Shape 4"/>
          <p:cNvSpPr/>
          <p:nvPr/>
        </p:nvSpPr>
        <p:spPr>
          <a:xfrm>
            <a:off x="6280190" y="3672483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6747" y="3704392"/>
            <a:ext cx="357188" cy="446484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7017306" y="3672483"/>
            <a:ext cx="3581757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Configurations renforcées</a:t>
            </a:r>
            <a:endParaRPr lang="en-US" sz="2300" dirty="0"/>
          </a:p>
        </p:txBody>
      </p:sp>
      <p:sp>
        <p:nvSpPr>
          <p:cNvPr id="11" name="Text 6"/>
          <p:cNvSpPr/>
          <p:nvPr/>
        </p:nvSpPr>
        <p:spPr>
          <a:xfrm>
            <a:off x="7017306" y="4180642"/>
            <a:ext cx="681930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Durcissement des paramètres de sécurité Exchange</a:t>
            </a:r>
            <a:endParaRPr lang="en-US" sz="1750" dirty="0"/>
          </a:p>
        </p:txBody>
      </p:sp>
      <p:sp>
        <p:nvSpPr>
          <p:cNvPr id="12" name="Shape 7"/>
          <p:cNvSpPr/>
          <p:nvPr/>
        </p:nvSpPr>
        <p:spPr>
          <a:xfrm>
            <a:off x="6280190" y="5025509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56747" y="5057418"/>
            <a:ext cx="357188" cy="446484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7017306" y="5025509"/>
            <a:ext cx="2991803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Surveillance continue</a:t>
            </a:r>
            <a:endParaRPr lang="en-US" sz="2300" dirty="0"/>
          </a:p>
        </p:txBody>
      </p:sp>
      <p:sp>
        <p:nvSpPr>
          <p:cNvPr id="15" name="Text 9"/>
          <p:cNvSpPr/>
          <p:nvPr/>
        </p:nvSpPr>
        <p:spPr>
          <a:xfrm>
            <a:off x="7017306" y="5533668"/>
            <a:ext cx="681930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Analyse régulière des journaux d'événements</a:t>
            </a:r>
            <a:endParaRPr lang="en-US" sz="1750" dirty="0"/>
          </a:p>
        </p:txBody>
      </p:sp>
      <p:sp>
        <p:nvSpPr>
          <p:cNvPr id="16" name="Shape 10"/>
          <p:cNvSpPr/>
          <p:nvPr/>
        </p:nvSpPr>
        <p:spPr>
          <a:xfrm>
            <a:off x="6280190" y="6378535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pic>
        <p:nvPicPr>
          <p:cNvPr id="17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56747" y="6410444"/>
            <a:ext cx="357188" cy="446484"/>
          </a:xfrm>
          <a:prstGeom prst="rect">
            <a:avLst/>
          </a:prstGeom>
        </p:spPr>
      </p:pic>
      <p:sp>
        <p:nvSpPr>
          <p:cNvPr id="18" name="Text 11"/>
          <p:cNvSpPr/>
          <p:nvPr/>
        </p:nvSpPr>
        <p:spPr>
          <a:xfrm>
            <a:off x="7017306" y="6378535"/>
            <a:ext cx="2980730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Authentification MFA</a:t>
            </a:r>
            <a:endParaRPr lang="en-US" sz="2300" dirty="0"/>
          </a:p>
        </p:txBody>
      </p:sp>
      <p:sp>
        <p:nvSpPr>
          <p:cNvPr id="19" name="Text 12"/>
          <p:cNvSpPr/>
          <p:nvPr/>
        </p:nvSpPr>
        <p:spPr>
          <a:xfrm>
            <a:off x="7017306" y="6886694"/>
            <a:ext cx="681930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Mise en place de vérifications d'identité multiples</a:t>
            </a:r>
            <a:endParaRPr lang="en-US" sz="17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756178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71644" y="3362444"/>
            <a:ext cx="9349740" cy="7234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650"/>
              </a:lnSpc>
              <a:buNone/>
            </a:pPr>
            <a:r>
              <a:rPr lang="en-US" sz="455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Outils et Technologies de Détection</a:t>
            </a:r>
            <a:endParaRPr lang="en-US" sz="4550" dirty="0"/>
          </a:p>
        </p:txBody>
      </p:sp>
      <p:sp>
        <p:nvSpPr>
          <p:cNvPr id="4" name="Shape 1"/>
          <p:cNvSpPr/>
          <p:nvPr/>
        </p:nvSpPr>
        <p:spPr>
          <a:xfrm>
            <a:off x="771644" y="4416504"/>
            <a:ext cx="4215408" cy="3207901"/>
          </a:xfrm>
          <a:prstGeom prst="roundRect">
            <a:avLst>
              <a:gd name="adj" fmla="val 2887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" name="Text 2"/>
          <p:cNvSpPr/>
          <p:nvPr/>
        </p:nvSpPr>
        <p:spPr>
          <a:xfrm>
            <a:off x="999649" y="4644509"/>
            <a:ext cx="2893933" cy="3617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5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Systèmes IDS/IPS</a:t>
            </a:r>
            <a:endParaRPr lang="en-US" sz="2250" dirty="0"/>
          </a:p>
        </p:txBody>
      </p:sp>
      <p:sp>
        <p:nvSpPr>
          <p:cNvPr id="6" name="Text 3"/>
          <p:cNvSpPr/>
          <p:nvPr/>
        </p:nvSpPr>
        <p:spPr>
          <a:xfrm>
            <a:off x="999649" y="5138499"/>
            <a:ext cx="3759398" cy="105834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Solutions de détection et prévention d'intrusions analysant le trafic réseau en temps réel.</a:t>
            </a:r>
            <a:endParaRPr lang="en-US" sz="1700" dirty="0"/>
          </a:p>
        </p:txBody>
      </p:sp>
      <p:sp>
        <p:nvSpPr>
          <p:cNvPr id="7" name="Text 4"/>
          <p:cNvSpPr/>
          <p:nvPr/>
        </p:nvSpPr>
        <p:spPr>
          <a:xfrm>
            <a:off x="999649" y="6329124"/>
            <a:ext cx="3759398" cy="7055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Exemple: Cisco Secure IDS, Snort, Suricata</a:t>
            </a:r>
            <a:endParaRPr lang="en-US" sz="1700" dirty="0"/>
          </a:p>
        </p:txBody>
      </p:sp>
      <p:sp>
        <p:nvSpPr>
          <p:cNvPr id="8" name="Shape 5"/>
          <p:cNvSpPr/>
          <p:nvPr/>
        </p:nvSpPr>
        <p:spPr>
          <a:xfrm>
            <a:off x="5207437" y="4416504"/>
            <a:ext cx="4215408" cy="3207901"/>
          </a:xfrm>
          <a:prstGeom prst="roundRect">
            <a:avLst>
              <a:gd name="adj" fmla="val 2887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6"/>
          <p:cNvSpPr/>
          <p:nvPr/>
        </p:nvSpPr>
        <p:spPr>
          <a:xfrm>
            <a:off x="5435441" y="4644509"/>
            <a:ext cx="3759398" cy="7234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5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Analyseurs comportementaux</a:t>
            </a:r>
            <a:endParaRPr lang="en-US" sz="2250" dirty="0"/>
          </a:p>
        </p:txBody>
      </p:sp>
      <p:sp>
        <p:nvSpPr>
          <p:cNvPr id="10" name="Text 7"/>
          <p:cNvSpPr/>
          <p:nvPr/>
        </p:nvSpPr>
        <p:spPr>
          <a:xfrm>
            <a:off x="5435441" y="5500211"/>
            <a:ext cx="3759398" cy="105834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Outils identifiant les comportements anormaux sur les serveurs Exchange.</a:t>
            </a:r>
            <a:endParaRPr lang="en-US" sz="1700" dirty="0"/>
          </a:p>
        </p:txBody>
      </p:sp>
      <p:sp>
        <p:nvSpPr>
          <p:cNvPr id="11" name="Text 8"/>
          <p:cNvSpPr/>
          <p:nvPr/>
        </p:nvSpPr>
        <p:spPr>
          <a:xfrm>
            <a:off x="5435441" y="6690836"/>
            <a:ext cx="3759398" cy="7055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Technologies basées sur l'IA et le machine learning</a:t>
            </a:r>
            <a:endParaRPr lang="en-US" sz="1700" dirty="0"/>
          </a:p>
        </p:txBody>
      </p:sp>
      <p:sp>
        <p:nvSpPr>
          <p:cNvPr id="12" name="Shape 9"/>
          <p:cNvSpPr/>
          <p:nvPr/>
        </p:nvSpPr>
        <p:spPr>
          <a:xfrm>
            <a:off x="9643229" y="4416504"/>
            <a:ext cx="4215408" cy="3207901"/>
          </a:xfrm>
          <a:prstGeom prst="roundRect">
            <a:avLst>
              <a:gd name="adj" fmla="val 2887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0"/>
          <p:cNvSpPr/>
          <p:nvPr/>
        </p:nvSpPr>
        <p:spPr>
          <a:xfrm>
            <a:off x="9871234" y="4644509"/>
            <a:ext cx="3526036" cy="3617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5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Scanners de vulnérabilités</a:t>
            </a:r>
            <a:endParaRPr lang="en-US" sz="2250" dirty="0"/>
          </a:p>
        </p:txBody>
      </p:sp>
      <p:sp>
        <p:nvSpPr>
          <p:cNvPr id="14" name="Text 11"/>
          <p:cNvSpPr/>
          <p:nvPr/>
        </p:nvSpPr>
        <p:spPr>
          <a:xfrm>
            <a:off x="9871234" y="5138499"/>
            <a:ext cx="3759398" cy="7055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Logiciels automatisant la recherche de failles Exchange.</a:t>
            </a:r>
            <a:endParaRPr lang="en-US" sz="1700" dirty="0"/>
          </a:p>
        </p:txBody>
      </p:sp>
      <p:sp>
        <p:nvSpPr>
          <p:cNvPr id="15" name="Text 12"/>
          <p:cNvSpPr/>
          <p:nvPr/>
        </p:nvSpPr>
        <p:spPr>
          <a:xfrm>
            <a:off x="9871234" y="5976342"/>
            <a:ext cx="3759398" cy="352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Nessus, OpenVAS, Qualys</a:t>
            </a:r>
            <a:endParaRPr lang="en-US" sz="17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696397"/>
            <a:ext cx="9129117" cy="7442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850"/>
              </a:lnSpc>
              <a:buNone/>
            </a:pPr>
            <a:r>
              <a:rPr lang="en-US" sz="465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Conclusion : Cybersécurité Active</a:t>
            </a:r>
            <a:endParaRPr lang="en-US" sz="4650" dirty="0"/>
          </a:p>
        </p:txBody>
      </p:sp>
      <p:sp>
        <p:nvSpPr>
          <p:cNvPr id="3" name="Shape 1"/>
          <p:cNvSpPr/>
          <p:nvPr/>
        </p:nvSpPr>
        <p:spPr>
          <a:xfrm>
            <a:off x="793790" y="1894284"/>
            <a:ext cx="1630323" cy="1324689"/>
          </a:xfrm>
          <a:prstGeom prst="roundRect">
            <a:avLst>
              <a:gd name="adj" fmla="val 7192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9467" y="2357318"/>
            <a:ext cx="318968" cy="398621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2650927" y="2121098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Vigilance constante</a:t>
            </a:r>
            <a:endParaRPr lang="en-US" sz="2300" dirty="0"/>
          </a:p>
        </p:txBody>
      </p:sp>
      <p:sp>
        <p:nvSpPr>
          <p:cNvPr id="6" name="Text 3"/>
          <p:cNvSpPr/>
          <p:nvPr/>
        </p:nvSpPr>
        <p:spPr>
          <a:xfrm>
            <a:off x="2650927" y="2629257"/>
            <a:ext cx="420421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Surveillance permanente des systèmes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2537460" y="3203734"/>
            <a:ext cx="11185803" cy="15240"/>
          </a:xfrm>
          <a:prstGeom prst="roundRect">
            <a:avLst>
              <a:gd name="adj" fmla="val 625116"/>
            </a:avLst>
          </a:prstGeom>
          <a:solidFill>
            <a:srgbClr val="B2D4E5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8" name="Shape 5"/>
          <p:cNvSpPr/>
          <p:nvPr/>
        </p:nvSpPr>
        <p:spPr>
          <a:xfrm>
            <a:off x="793790" y="3332321"/>
            <a:ext cx="3260646" cy="1324689"/>
          </a:xfrm>
          <a:prstGeom prst="roundRect">
            <a:avLst>
              <a:gd name="adj" fmla="val 7192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pic>
        <p:nvPicPr>
          <p:cNvPr id="9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4569" y="3795355"/>
            <a:ext cx="318968" cy="398621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4281249" y="3559135"/>
            <a:ext cx="310657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Formation des équipes</a:t>
            </a:r>
            <a:endParaRPr lang="en-US" sz="2300" dirty="0"/>
          </a:p>
        </p:txBody>
      </p:sp>
      <p:sp>
        <p:nvSpPr>
          <p:cNvPr id="11" name="Text 7"/>
          <p:cNvSpPr/>
          <p:nvPr/>
        </p:nvSpPr>
        <p:spPr>
          <a:xfrm>
            <a:off x="4281249" y="4067294"/>
            <a:ext cx="3986213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Sensibilisation et expertise technique</a:t>
            </a:r>
            <a:endParaRPr lang="en-US" sz="1750" dirty="0"/>
          </a:p>
        </p:txBody>
      </p:sp>
      <p:sp>
        <p:nvSpPr>
          <p:cNvPr id="12" name="Shape 8"/>
          <p:cNvSpPr/>
          <p:nvPr/>
        </p:nvSpPr>
        <p:spPr>
          <a:xfrm>
            <a:off x="4167783" y="4641771"/>
            <a:ext cx="9555480" cy="15240"/>
          </a:xfrm>
          <a:prstGeom prst="roundRect">
            <a:avLst>
              <a:gd name="adj" fmla="val 625116"/>
            </a:avLst>
          </a:prstGeom>
          <a:solidFill>
            <a:srgbClr val="B2D4E5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3" name="Shape 9"/>
          <p:cNvSpPr/>
          <p:nvPr/>
        </p:nvSpPr>
        <p:spPr>
          <a:xfrm>
            <a:off x="793790" y="4770358"/>
            <a:ext cx="4890968" cy="1324689"/>
          </a:xfrm>
          <a:prstGeom prst="roundRect">
            <a:avLst>
              <a:gd name="adj" fmla="val 7192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pic>
        <p:nvPicPr>
          <p:cNvPr id="1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9790" y="5233392"/>
            <a:ext cx="318968" cy="398621"/>
          </a:xfrm>
          <a:prstGeom prst="rect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5911572" y="4997172"/>
            <a:ext cx="3234571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Investissement sécurité</a:t>
            </a:r>
            <a:endParaRPr lang="en-US" sz="2300" dirty="0"/>
          </a:p>
        </p:txBody>
      </p:sp>
      <p:sp>
        <p:nvSpPr>
          <p:cNvPr id="16" name="Text 11"/>
          <p:cNvSpPr/>
          <p:nvPr/>
        </p:nvSpPr>
        <p:spPr>
          <a:xfrm>
            <a:off x="5911572" y="5505331"/>
            <a:ext cx="3749040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Ressources dédiées à la protection</a:t>
            </a:r>
            <a:endParaRPr lang="en-US" sz="1750" dirty="0"/>
          </a:p>
        </p:txBody>
      </p:sp>
      <p:sp>
        <p:nvSpPr>
          <p:cNvPr id="17" name="Shape 12"/>
          <p:cNvSpPr/>
          <p:nvPr/>
        </p:nvSpPr>
        <p:spPr>
          <a:xfrm>
            <a:off x="5798106" y="6079808"/>
            <a:ext cx="7925157" cy="15240"/>
          </a:xfrm>
          <a:prstGeom prst="roundRect">
            <a:avLst>
              <a:gd name="adj" fmla="val 625116"/>
            </a:avLst>
          </a:prstGeom>
          <a:solidFill>
            <a:srgbClr val="B2D4E5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8" name="Shape 13"/>
          <p:cNvSpPr/>
          <p:nvPr/>
        </p:nvSpPr>
        <p:spPr>
          <a:xfrm>
            <a:off x="793790" y="6208395"/>
            <a:ext cx="6521410" cy="1324689"/>
          </a:xfrm>
          <a:prstGeom prst="roundRect">
            <a:avLst>
              <a:gd name="adj" fmla="val 7192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pic>
        <p:nvPicPr>
          <p:cNvPr id="1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95011" y="6671429"/>
            <a:ext cx="318968" cy="398621"/>
          </a:xfrm>
          <a:prstGeom prst="rect">
            <a:avLst/>
          </a:prstGeom>
        </p:spPr>
      </p:pic>
      <p:sp>
        <p:nvSpPr>
          <p:cNvPr id="20" name="Text 14"/>
          <p:cNvSpPr/>
          <p:nvPr/>
        </p:nvSpPr>
        <p:spPr>
          <a:xfrm>
            <a:off x="7542014" y="6435209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Défense intégrée</a:t>
            </a:r>
            <a:endParaRPr lang="en-US" sz="2300" dirty="0"/>
          </a:p>
        </p:txBody>
      </p:sp>
      <p:sp>
        <p:nvSpPr>
          <p:cNvPr id="21" name="Text 15"/>
          <p:cNvSpPr/>
          <p:nvPr/>
        </p:nvSpPr>
        <p:spPr>
          <a:xfrm>
            <a:off x="7542014" y="6943368"/>
            <a:ext cx="3767138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Approche globale de cyberdéfense</a:t>
            </a:r>
            <a:endParaRPr lang="en-US" sz="17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403</Words>
  <Application>Microsoft Office PowerPoint</Application>
  <PresentationFormat>Personnalisé</PresentationFormat>
  <Paragraphs>90</Paragraphs>
  <Slides>9</Slides>
  <Notes>9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3" baseType="lpstr">
      <vt:lpstr>Petrona Bold</vt:lpstr>
      <vt:lpstr>Inter</vt:lpstr>
      <vt:lpstr>Arial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MORAIS Nicolas</cp:lastModifiedBy>
  <cp:revision>2</cp:revision>
  <dcterms:created xsi:type="dcterms:W3CDTF">2025-04-28T08:41:46Z</dcterms:created>
  <dcterms:modified xsi:type="dcterms:W3CDTF">2025-04-28T08:42:35Z</dcterms:modified>
</cp:coreProperties>
</file>