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4630400" cy="8229600"/>
  <p:notesSz cx="8229600" cy="14630400"/>
  <p:embeddedFontLst>
    <p:embeddedFont>
      <p:font typeface="Raleway" pitchFamily="2" charset="0"/>
      <p:regular r:id="rId17"/>
      <p:bold r:id="rId18"/>
      <p:italic r:id="rId19"/>
      <p:boldItalic r:id="rId20"/>
    </p:embeddedFont>
    <p:embeddedFont>
      <p:font typeface="Roboto" panose="02000000000000000000" pitchFamily="2" charset="0"/>
      <p:regular r:id="rId21"/>
      <p:bold r:id="rId22"/>
      <p:italic r:id="rId23"/>
      <p:boldItalic r:id="rId24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236689A-487E-CCBE-5924-393725094DEC}" v="28" dt="2025-01-09T14:46:07.8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565525" cy="733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660900" y="0"/>
            <a:ext cx="3567113" cy="733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C3ECC8-302E-4345-BC36-6F61F0C21CA0}" type="datetimeFigureOut">
              <a:t>09/01/2025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-273050" y="1828800"/>
            <a:ext cx="8775700" cy="4937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822325" y="7040563"/>
            <a:ext cx="6584950" cy="57610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13896975"/>
            <a:ext cx="3565525" cy="733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660900" y="13896975"/>
            <a:ext cx="3567113" cy="733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E0AE76-84CC-4512-97F8-125DCCB6B2D8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4935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s://www.appvizer.fr/magazine/operations/gestion-de-projet/cahier-des-charge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3227427"/>
            <a:ext cx="6198751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Le Cahier des Charges 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6280190" y="4276368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Le cahier des charges, un document crucial pour la réussite de tout projet numérique.</a:t>
            </a:r>
            <a:endParaRPr lang="en-US" sz="175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6756BCB-FF06-FA87-7553-5266901D729F}"/>
              </a:ext>
            </a:extLst>
          </p:cNvPr>
          <p:cNvSpPr/>
          <p:nvPr/>
        </p:nvSpPr>
        <p:spPr>
          <a:xfrm>
            <a:off x="12554856" y="7402286"/>
            <a:ext cx="1988457" cy="740228"/>
          </a:xfrm>
          <a:prstGeom prst="rect">
            <a:avLst/>
          </a:prstGeom>
          <a:solidFill>
            <a:srgbClr val="FEFEF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83523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3662720"/>
            <a:ext cx="12864108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Étape 6 : déterminer une enveloppe budgétaire</a:t>
            </a:r>
            <a:endParaRPr lang="en-US" sz="44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90" y="4711660"/>
            <a:ext cx="6521410" cy="90725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020604" y="595907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Estimation Globale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1020604" y="6449497"/>
            <a:ext cx="606778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Fournissez une estimation du budget global pour guider les prestataires.</a:t>
            </a:r>
            <a:endParaRPr lang="en-US" sz="17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5200" y="4711660"/>
            <a:ext cx="6521410" cy="90725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7542014" y="595907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Évolutivité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7542014" y="6449497"/>
            <a:ext cx="606778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Prenez en compte l’évolutivité du projet sur le long terme.</a:t>
            </a:r>
            <a:endParaRPr lang="en-US" sz="175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4D6DCE7-DE18-268D-4C97-F378BECA7BDE}"/>
              </a:ext>
            </a:extLst>
          </p:cNvPr>
          <p:cNvSpPr/>
          <p:nvPr/>
        </p:nvSpPr>
        <p:spPr>
          <a:xfrm>
            <a:off x="12554856" y="7402286"/>
            <a:ext cx="1988457" cy="740228"/>
          </a:xfrm>
          <a:prstGeom prst="rect">
            <a:avLst/>
          </a:prstGeom>
          <a:solidFill>
            <a:srgbClr val="FEFEF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972145"/>
            <a:ext cx="11191518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Étape 7 : préciser les délais de réalisation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8348" y="2134553"/>
            <a:ext cx="2152055" cy="1669852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3993713" y="2959179"/>
            <a:ext cx="121325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1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5357217" y="254281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Date Butoir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5357217" y="3033236"/>
            <a:ext cx="4622244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Définissez la date de livraison du livrable final.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5187077" y="3817501"/>
            <a:ext cx="8592860" cy="15240"/>
          </a:xfrm>
          <a:prstGeom prst="roundRect">
            <a:avLst>
              <a:gd name="adj" fmla="val 625116"/>
            </a:avLst>
          </a:prstGeom>
          <a:solidFill>
            <a:srgbClr val="C7C7D0"/>
          </a:solidFill>
          <a:ln/>
        </p:spPr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2381" y="3861078"/>
            <a:ext cx="4304109" cy="1669852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3980498" y="4469249"/>
            <a:ext cx="147637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2</a:t>
            </a:r>
            <a:endParaRPr lang="en-US" sz="2200" dirty="0"/>
          </a:p>
        </p:txBody>
      </p:sp>
      <p:sp>
        <p:nvSpPr>
          <p:cNvPr id="10" name="Text 6"/>
          <p:cNvSpPr/>
          <p:nvPr/>
        </p:nvSpPr>
        <p:spPr>
          <a:xfrm>
            <a:off x="6433304" y="426934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Jalonnement</a:t>
            </a:r>
            <a:endParaRPr lang="en-US" sz="2200" dirty="0"/>
          </a:p>
        </p:txBody>
      </p:sp>
      <p:sp>
        <p:nvSpPr>
          <p:cNvPr id="11" name="Text 7"/>
          <p:cNvSpPr/>
          <p:nvPr/>
        </p:nvSpPr>
        <p:spPr>
          <a:xfrm>
            <a:off x="6433304" y="4759762"/>
            <a:ext cx="690383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Proposez un planning avec des jalons et des livrables intermédiaires.</a:t>
            </a:r>
            <a:endParaRPr lang="en-US" sz="1750" dirty="0"/>
          </a:p>
        </p:txBody>
      </p:sp>
      <p:sp>
        <p:nvSpPr>
          <p:cNvPr id="12" name="Shape 8"/>
          <p:cNvSpPr/>
          <p:nvPr/>
        </p:nvSpPr>
        <p:spPr>
          <a:xfrm>
            <a:off x="6263164" y="5544026"/>
            <a:ext cx="7516773" cy="15240"/>
          </a:xfrm>
          <a:prstGeom prst="roundRect">
            <a:avLst>
              <a:gd name="adj" fmla="val 625116"/>
            </a:avLst>
          </a:prstGeom>
          <a:solidFill>
            <a:srgbClr val="C7C7D0"/>
          </a:solidFill>
          <a:ln/>
        </p:spPr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294" y="5587603"/>
            <a:ext cx="6456164" cy="1669852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3978593" y="6195774"/>
            <a:ext cx="151328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3</a:t>
            </a:r>
            <a:endParaRPr lang="en-US" sz="2200" dirty="0"/>
          </a:p>
        </p:txBody>
      </p:sp>
      <p:sp>
        <p:nvSpPr>
          <p:cNvPr id="15" name="Text 10"/>
          <p:cNvSpPr/>
          <p:nvPr/>
        </p:nvSpPr>
        <p:spPr>
          <a:xfrm>
            <a:off x="7509272" y="581441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Diagramme de Gantt</a:t>
            </a:r>
            <a:endParaRPr lang="en-US" sz="2200" dirty="0"/>
          </a:p>
        </p:txBody>
      </p:sp>
      <p:sp>
        <p:nvSpPr>
          <p:cNvPr id="16" name="Text 11"/>
          <p:cNvSpPr/>
          <p:nvPr/>
        </p:nvSpPr>
        <p:spPr>
          <a:xfrm>
            <a:off x="7509272" y="6304836"/>
            <a:ext cx="6100524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Utilisez un diagramme de Gantt pour visualiser le planning du projet.</a:t>
            </a:r>
            <a:endParaRPr lang="en-US" sz="175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8C59540-7283-245D-8080-BF262A5E275A}"/>
              </a:ext>
            </a:extLst>
          </p:cNvPr>
          <p:cNvSpPr/>
          <p:nvPr/>
        </p:nvSpPr>
        <p:spPr>
          <a:xfrm>
            <a:off x="12554856" y="7402286"/>
            <a:ext cx="1988457" cy="740228"/>
          </a:xfrm>
          <a:prstGeom prst="rect">
            <a:avLst/>
          </a:prstGeom>
          <a:solidFill>
            <a:srgbClr val="FEFEF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957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31255" y="585192"/>
            <a:ext cx="7654290" cy="13301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200"/>
              </a:lnSpc>
              <a:buNone/>
            </a:pPr>
            <a:r>
              <a:rPr lang="en-US" sz="4150" b="1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Étape 8 : Les spécifications fonctionnelles</a:t>
            </a:r>
            <a:endParaRPr lang="en-US" sz="4150" dirty="0"/>
          </a:p>
        </p:txBody>
      </p:sp>
      <p:sp>
        <p:nvSpPr>
          <p:cNvPr id="4" name="Text 1"/>
          <p:cNvSpPr/>
          <p:nvPr/>
        </p:nvSpPr>
        <p:spPr>
          <a:xfrm>
            <a:off x="6231255" y="2340888"/>
            <a:ext cx="3667482" cy="7023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500"/>
              </a:lnSpc>
              <a:buNone/>
            </a:pPr>
            <a:r>
              <a:rPr lang="en-US" sz="55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1</a:t>
            </a:r>
            <a:endParaRPr lang="en-US" sz="5500" dirty="0"/>
          </a:p>
        </p:txBody>
      </p:sp>
      <p:sp>
        <p:nvSpPr>
          <p:cNvPr id="5" name="Text 2"/>
          <p:cNvSpPr/>
          <p:nvPr/>
        </p:nvSpPr>
        <p:spPr>
          <a:xfrm>
            <a:off x="6734770" y="3309104"/>
            <a:ext cx="2660333" cy="3324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205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Fonctionnalités</a:t>
            </a:r>
            <a:endParaRPr lang="en-US" sz="2050" dirty="0"/>
          </a:p>
        </p:txBody>
      </p:sp>
      <p:sp>
        <p:nvSpPr>
          <p:cNvPr id="6" name="Text 3"/>
          <p:cNvSpPr/>
          <p:nvPr/>
        </p:nvSpPr>
        <p:spPr>
          <a:xfrm>
            <a:off x="6231255" y="3769162"/>
            <a:ext cx="3667482" cy="10215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16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Décrivez en détail les fonctionnalités du projet, leurs objectifs, et leurs cibles.</a:t>
            </a:r>
            <a:endParaRPr lang="en-US" sz="1650" dirty="0"/>
          </a:p>
        </p:txBody>
      </p:sp>
      <p:sp>
        <p:nvSpPr>
          <p:cNvPr id="7" name="Text 4"/>
          <p:cNvSpPr/>
          <p:nvPr/>
        </p:nvSpPr>
        <p:spPr>
          <a:xfrm>
            <a:off x="10217944" y="2340888"/>
            <a:ext cx="3667601" cy="7023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500"/>
              </a:lnSpc>
              <a:buNone/>
            </a:pPr>
            <a:r>
              <a:rPr lang="en-US" sz="55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2</a:t>
            </a:r>
            <a:endParaRPr lang="en-US" sz="5500" dirty="0"/>
          </a:p>
        </p:txBody>
      </p:sp>
      <p:sp>
        <p:nvSpPr>
          <p:cNvPr id="8" name="Text 5"/>
          <p:cNvSpPr/>
          <p:nvPr/>
        </p:nvSpPr>
        <p:spPr>
          <a:xfrm>
            <a:off x="10721578" y="3309104"/>
            <a:ext cx="2660333" cy="3324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205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Arborescence</a:t>
            </a:r>
            <a:endParaRPr lang="en-US" sz="2050" dirty="0"/>
          </a:p>
        </p:txBody>
      </p:sp>
      <p:sp>
        <p:nvSpPr>
          <p:cNvPr id="9" name="Text 6"/>
          <p:cNvSpPr/>
          <p:nvPr/>
        </p:nvSpPr>
        <p:spPr>
          <a:xfrm>
            <a:off x="10217944" y="3769162"/>
            <a:ext cx="3667601" cy="10215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16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Proposez une vision de l’arborescence du site internet ou de l’application mobile.</a:t>
            </a:r>
            <a:endParaRPr lang="en-US" sz="1650" dirty="0"/>
          </a:p>
        </p:txBody>
      </p:sp>
      <p:sp>
        <p:nvSpPr>
          <p:cNvPr id="10" name="Text 7"/>
          <p:cNvSpPr/>
          <p:nvPr/>
        </p:nvSpPr>
        <p:spPr>
          <a:xfrm>
            <a:off x="6231255" y="5535454"/>
            <a:ext cx="3667482" cy="7023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500"/>
              </a:lnSpc>
              <a:buNone/>
            </a:pPr>
            <a:r>
              <a:rPr lang="en-US" sz="55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3</a:t>
            </a:r>
            <a:endParaRPr lang="en-US" sz="5500" dirty="0"/>
          </a:p>
        </p:txBody>
      </p:sp>
      <p:sp>
        <p:nvSpPr>
          <p:cNvPr id="11" name="Text 8"/>
          <p:cNvSpPr/>
          <p:nvPr/>
        </p:nvSpPr>
        <p:spPr>
          <a:xfrm>
            <a:off x="6734770" y="6503670"/>
            <a:ext cx="2660333" cy="3324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205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Contenu</a:t>
            </a:r>
            <a:endParaRPr lang="en-US" sz="2050" dirty="0"/>
          </a:p>
        </p:txBody>
      </p:sp>
      <p:sp>
        <p:nvSpPr>
          <p:cNvPr id="12" name="Text 9"/>
          <p:cNvSpPr/>
          <p:nvPr/>
        </p:nvSpPr>
        <p:spPr>
          <a:xfrm>
            <a:off x="6231255" y="6963728"/>
            <a:ext cx="3667482" cy="6810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16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Recensez les types de contenus, leur présentation, et leur gestion.</a:t>
            </a:r>
            <a:endParaRPr lang="en-US" sz="165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C3B2AD7-99E9-B735-C97C-FB872D6F05CC}"/>
              </a:ext>
            </a:extLst>
          </p:cNvPr>
          <p:cNvSpPr/>
          <p:nvPr/>
        </p:nvSpPr>
        <p:spPr>
          <a:xfrm>
            <a:off x="12554856" y="7402286"/>
            <a:ext cx="1988457" cy="740228"/>
          </a:xfrm>
          <a:prstGeom prst="rect">
            <a:avLst/>
          </a:prstGeom>
          <a:solidFill>
            <a:srgbClr val="FEFEF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081927"/>
            <a:ext cx="11372493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Étape 9 : Les spécifications fonctionnelles</a:t>
            </a:r>
            <a:endParaRPr lang="en-US" sz="4450" dirty="0"/>
          </a:p>
        </p:txBody>
      </p:sp>
      <p:sp>
        <p:nvSpPr>
          <p:cNvPr id="3" name="Shape 1"/>
          <p:cNvSpPr/>
          <p:nvPr/>
        </p:nvSpPr>
        <p:spPr>
          <a:xfrm>
            <a:off x="1118711" y="3244334"/>
            <a:ext cx="30480" cy="2903220"/>
          </a:xfrm>
          <a:prstGeom prst="roundRect">
            <a:avLst>
              <a:gd name="adj" fmla="val 312558"/>
            </a:avLst>
          </a:prstGeom>
          <a:solidFill>
            <a:srgbClr val="C7C7D0"/>
          </a:solidFill>
          <a:ln/>
        </p:spPr>
      </p:sp>
      <p:sp>
        <p:nvSpPr>
          <p:cNvPr id="4" name="Shape 2"/>
          <p:cNvSpPr/>
          <p:nvPr/>
        </p:nvSpPr>
        <p:spPr>
          <a:xfrm>
            <a:off x="1358622" y="3739396"/>
            <a:ext cx="793790" cy="30480"/>
          </a:xfrm>
          <a:prstGeom prst="roundRect">
            <a:avLst>
              <a:gd name="adj" fmla="val 312558"/>
            </a:avLst>
          </a:prstGeom>
          <a:solidFill>
            <a:srgbClr val="C7C7D0"/>
          </a:solidFill>
          <a:ln/>
        </p:spPr>
      </p:sp>
      <p:sp>
        <p:nvSpPr>
          <p:cNvPr id="5" name="Shape 3"/>
          <p:cNvSpPr/>
          <p:nvPr/>
        </p:nvSpPr>
        <p:spPr>
          <a:xfrm>
            <a:off x="878800" y="3499485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1061085" y="3584496"/>
            <a:ext cx="145613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1</a:t>
            </a:r>
            <a:endParaRPr lang="en-US" sz="2650" dirty="0"/>
          </a:p>
        </p:txBody>
      </p:sp>
      <p:sp>
        <p:nvSpPr>
          <p:cNvPr id="7" name="Text 5"/>
          <p:cNvSpPr/>
          <p:nvPr/>
        </p:nvSpPr>
        <p:spPr>
          <a:xfrm>
            <a:off x="2381488" y="3471148"/>
            <a:ext cx="1145512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Le langage informatique.</a:t>
            </a:r>
            <a:endParaRPr lang="en-US" sz="1750" dirty="0"/>
          </a:p>
        </p:txBody>
      </p:sp>
      <p:sp>
        <p:nvSpPr>
          <p:cNvPr id="8" name="Shape 6"/>
          <p:cNvSpPr/>
          <p:nvPr/>
        </p:nvSpPr>
        <p:spPr>
          <a:xfrm>
            <a:off x="1358622" y="4782741"/>
            <a:ext cx="793790" cy="30480"/>
          </a:xfrm>
          <a:prstGeom prst="roundRect">
            <a:avLst>
              <a:gd name="adj" fmla="val 312558"/>
            </a:avLst>
          </a:prstGeom>
          <a:solidFill>
            <a:srgbClr val="C7C7D0"/>
          </a:solidFill>
          <a:ln/>
        </p:spPr>
      </p:sp>
      <p:sp>
        <p:nvSpPr>
          <p:cNvPr id="9" name="Shape 7"/>
          <p:cNvSpPr/>
          <p:nvPr/>
        </p:nvSpPr>
        <p:spPr>
          <a:xfrm>
            <a:off x="878800" y="4542830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1045250" y="4627840"/>
            <a:ext cx="177284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2</a:t>
            </a:r>
            <a:endParaRPr lang="en-US" sz="2650" dirty="0"/>
          </a:p>
        </p:txBody>
      </p:sp>
      <p:sp>
        <p:nvSpPr>
          <p:cNvPr id="11" name="Text 9"/>
          <p:cNvSpPr/>
          <p:nvPr/>
        </p:nvSpPr>
        <p:spPr>
          <a:xfrm>
            <a:off x="2381488" y="4514493"/>
            <a:ext cx="1145512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L’hébergement des données.</a:t>
            </a:r>
            <a:endParaRPr lang="en-US" sz="1750" dirty="0"/>
          </a:p>
        </p:txBody>
      </p:sp>
      <p:sp>
        <p:nvSpPr>
          <p:cNvPr id="12" name="Shape 10"/>
          <p:cNvSpPr/>
          <p:nvPr/>
        </p:nvSpPr>
        <p:spPr>
          <a:xfrm>
            <a:off x="1358622" y="5826085"/>
            <a:ext cx="793790" cy="30480"/>
          </a:xfrm>
          <a:prstGeom prst="roundRect">
            <a:avLst>
              <a:gd name="adj" fmla="val 312558"/>
            </a:avLst>
          </a:prstGeom>
          <a:solidFill>
            <a:srgbClr val="C7C7D0"/>
          </a:solidFill>
          <a:ln/>
        </p:spPr>
      </p:sp>
      <p:sp>
        <p:nvSpPr>
          <p:cNvPr id="13" name="Shape 11"/>
          <p:cNvSpPr/>
          <p:nvPr/>
        </p:nvSpPr>
        <p:spPr>
          <a:xfrm>
            <a:off x="878800" y="5586174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1043107" y="5671185"/>
            <a:ext cx="181689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3</a:t>
            </a:r>
            <a:endParaRPr lang="en-US" sz="2650" dirty="0"/>
          </a:p>
        </p:txBody>
      </p:sp>
      <p:sp>
        <p:nvSpPr>
          <p:cNvPr id="15" name="Text 13"/>
          <p:cNvSpPr/>
          <p:nvPr/>
        </p:nvSpPr>
        <p:spPr>
          <a:xfrm>
            <a:off x="2381488" y="5557838"/>
            <a:ext cx="1145512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Les contraintes d’intégration ou de compatibilité.</a:t>
            </a:r>
            <a:endParaRPr lang="en-US" sz="175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B4145CB-82CD-2350-C4E3-A6B1726CB334}"/>
              </a:ext>
            </a:extLst>
          </p:cNvPr>
          <p:cNvSpPr/>
          <p:nvPr/>
        </p:nvSpPr>
        <p:spPr>
          <a:xfrm>
            <a:off x="12554856" y="7402286"/>
            <a:ext cx="1988457" cy="740228"/>
          </a:xfrm>
          <a:prstGeom prst="rect">
            <a:avLst/>
          </a:prstGeom>
          <a:solidFill>
            <a:srgbClr val="FEFEF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2373987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Que faut-il retenir ?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6280190" y="3422928"/>
            <a:ext cx="7556421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Le </a:t>
            </a:r>
            <a:r>
              <a:rPr lang="en-US" sz="1750" b="1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cahier des charges</a:t>
            </a: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est donc un document complet et structuré qui doit répondre à toutes les questions clés pour assurer la réussite d’un projet. Il sert de base contractuelle, de guide tout au long du projet et de référence pour les éventuelles validations.</a:t>
            </a:r>
            <a:endParaRPr lang="en-US" sz="1750" dirty="0"/>
          </a:p>
        </p:txBody>
      </p:sp>
      <p:sp>
        <p:nvSpPr>
          <p:cNvPr id="5" name="Text 2"/>
          <p:cNvSpPr/>
          <p:nvPr/>
        </p:nvSpPr>
        <p:spPr>
          <a:xfrm>
            <a:off x="6280190" y="5129689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sources : </a:t>
            </a:r>
            <a:r>
              <a:rPr lang="en-US" sz="1750" u="sng" dirty="0">
                <a:solidFill>
                  <a:srgbClr val="1B1B27"/>
                </a:solidFill>
                <a:latin typeface="Roboto" pitchFamily="34" charset="0"/>
                <a:ea typeface="Roboto" pitchFamily="34" charset="-122"/>
                <a:cs typeface="Roboto" pitchFamily="34" charset="-12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https://www.appvizer.fr/magazine/operations/gestion-de-projet/cahier-des-charges</a:t>
            </a:r>
            <a:endParaRPr lang="en-US" sz="175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DA38F45-D397-34CD-E93A-3AD2FF1806AB}"/>
              </a:ext>
            </a:extLst>
          </p:cNvPr>
          <p:cNvSpPr/>
          <p:nvPr/>
        </p:nvSpPr>
        <p:spPr>
          <a:xfrm>
            <a:off x="12554856" y="7402286"/>
            <a:ext cx="1988457" cy="740228"/>
          </a:xfrm>
          <a:prstGeom prst="rect">
            <a:avLst/>
          </a:prstGeom>
          <a:solidFill>
            <a:srgbClr val="FEFEF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631275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Qu'est-ce qu'un cahier des charges ?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6280190" y="3388995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Le cahier des charges, est élaboré au début d’un projet. Il formalise les éléments clés comme :</a:t>
            </a:r>
            <a:endParaRPr lang="en-US" sz="1750" dirty="0"/>
          </a:p>
        </p:txBody>
      </p:sp>
      <p:sp>
        <p:nvSpPr>
          <p:cNvPr id="5" name="Text 2"/>
          <p:cNvSpPr/>
          <p:nvPr/>
        </p:nvSpPr>
        <p:spPr>
          <a:xfrm>
            <a:off x="6280190" y="4369951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Les besoins et objectifs à atteindre.</a:t>
            </a:r>
            <a:endParaRPr lang="en-US" sz="1750" dirty="0"/>
          </a:p>
        </p:txBody>
      </p:sp>
      <p:sp>
        <p:nvSpPr>
          <p:cNvPr id="6" name="Text 3"/>
          <p:cNvSpPr/>
          <p:nvPr/>
        </p:nvSpPr>
        <p:spPr>
          <a:xfrm>
            <a:off x="6280190" y="4812149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Les contraintes à respecter (budgets, délais).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6280190" y="5254347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Les fonctionnalités attendues.</a:t>
            </a:r>
            <a:endParaRPr lang="en-US" sz="1750" dirty="0"/>
          </a:p>
        </p:txBody>
      </p:sp>
      <p:sp>
        <p:nvSpPr>
          <p:cNvPr id="8" name="Text 5"/>
          <p:cNvSpPr/>
          <p:nvPr/>
        </p:nvSpPr>
        <p:spPr>
          <a:xfrm>
            <a:off x="6280190" y="5872401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C’est généralement le </a:t>
            </a:r>
            <a:r>
              <a:rPr lang="en-US" sz="1750" b="1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chef de projet</a:t>
            </a: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qui le rédige, mais il peut aussi être confié à un prestataire externe.</a:t>
            </a:r>
            <a:endParaRPr lang="en-US" sz="175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FFC26EC-E96E-8B7A-5448-EC8DEB52617A}"/>
              </a:ext>
            </a:extLst>
          </p:cNvPr>
          <p:cNvSpPr/>
          <p:nvPr/>
        </p:nvSpPr>
        <p:spPr>
          <a:xfrm>
            <a:off x="12554856" y="7402286"/>
            <a:ext cx="1988457" cy="740228"/>
          </a:xfrm>
          <a:prstGeom prst="rect">
            <a:avLst/>
          </a:prstGeom>
          <a:solidFill>
            <a:srgbClr val="FEFEF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539960"/>
            <a:ext cx="8324374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Pourquoi est-il indispensable ?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815715"/>
            <a:ext cx="3978116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Définir précisément les attentes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4751189"/>
            <a:ext cx="397811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Cela évite les malentendus entre les parties prenantes.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5332928" y="3815715"/>
            <a:ext cx="397597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Piloter efficacement le projet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5332928" y="4396859"/>
            <a:ext cx="3978116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Grâce au CDC, on peut estimer le budget, les délais, et planifier les ressources nécessaires.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9872067" y="381571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Prioriser les tâches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9872067" y="4396859"/>
            <a:ext cx="3978116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 En identifiant les aspects clés, on oriente les efforts vers ce qui compte vraiment.</a:t>
            </a:r>
            <a:endParaRPr lang="en-US" sz="175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52DEFE-1CA3-B1E9-E101-2F6AA03AC702}"/>
              </a:ext>
            </a:extLst>
          </p:cNvPr>
          <p:cNvSpPr/>
          <p:nvPr/>
        </p:nvSpPr>
        <p:spPr>
          <a:xfrm>
            <a:off x="12554856" y="7402286"/>
            <a:ext cx="1988457" cy="740228"/>
          </a:xfrm>
          <a:prstGeom prst="rect">
            <a:avLst/>
          </a:prstGeom>
          <a:solidFill>
            <a:srgbClr val="FEFEF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82241" y="616029"/>
            <a:ext cx="11125557" cy="6984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450"/>
              </a:lnSpc>
              <a:buNone/>
            </a:pPr>
            <a:r>
              <a:rPr lang="en-US" sz="4350" b="1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Comment rédiger un cahier des charges ?</a:t>
            </a:r>
            <a:endParaRPr lang="en-US" sz="4350" dirty="0"/>
          </a:p>
        </p:txBody>
      </p:sp>
      <p:sp>
        <p:nvSpPr>
          <p:cNvPr id="3" name="Shape 1"/>
          <p:cNvSpPr/>
          <p:nvPr/>
        </p:nvSpPr>
        <p:spPr>
          <a:xfrm>
            <a:off x="782241" y="2012752"/>
            <a:ext cx="502801" cy="502801"/>
          </a:xfrm>
          <a:prstGeom prst="roundRect">
            <a:avLst>
              <a:gd name="adj" fmla="val 18671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961906" y="2096453"/>
            <a:ext cx="143470" cy="3352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26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1</a:t>
            </a:r>
            <a:endParaRPr lang="en-US" sz="2600" dirty="0"/>
          </a:p>
        </p:txBody>
      </p:sp>
      <p:sp>
        <p:nvSpPr>
          <p:cNvPr id="5" name="Text 3"/>
          <p:cNvSpPr/>
          <p:nvPr/>
        </p:nvSpPr>
        <p:spPr>
          <a:xfrm>
            <a:off x="1508522" y="2012752"/>
            <a:ext cx="3480078" cy="698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15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Présentation de l’entreprise</a:t>
            </a:r>
            <a:endParaRPr lang="en-US" sz="2150" dirty="0"/>
          </a:p>
        </p:txBody>
      </p:sp>
      <p:sp>
        <p:nvSpPr>
          <p:cNvPr id="6" name="Text 4"/>
          <p:cNvSpPr/>
          <p:nvPr/>
        </p:nvSpPr>
        <p:spPr>
          <a:xfrm>
            <a:off x="1508522" y="2845237"/>
            <a:ext cx="3480078" cy="7150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Décrire brièvement l’entreprise et son contexte.</a:t>
            </a:r>
            <a:endParaRPr lang="en-US" sz="1750" dirty="0"/>
          </a:p>
        </p:txBody>
      </p:sp>
      <p:sp>
        <p:nvSpPr>
          <p:cNvPr id="7" name="Shape 5"/>
          <p:cNvSpPr/>
          <p:nvPr/>
        </p:nvSpPr>
        <p:spPr>
          <a:xfrm>
            <a:off x="5212080" y="2012752"/>
            <a:ext cx="502801" cy="502801"/>
          </a:xfrm>
          <a:prstGeom prst="roundRect">
            <a:avLst>
              <a:gd name="adj" fmla="val 18671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5376148" y="2096453"/>
            <a:ext cx="174665" cy="3352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26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2</a:t>
            </a:r>
            <a:endParaRPr lang="en-US" sz="2600" dirty="0"/>
          </a:p>
        </p:txBody>
      </p:sp>
      <p:sp>
        <p:nvSpPr>
          <p:cNvPr id="9" name="Text 7"/>
          <p:cNvSpPr/>
          <p:nvPr/>
        </p:nvSpPr>
        <p:spPr>
          <a:xfrm>
            <a:off x="5938361" y="2012752"/>
            <a:ext cx="2852976" cy="3492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15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Présentation du projet</a:t>
            </a:r>
            <a:endParaRPr lang="en-US" sz="2150" dirty="0"/>
          </a:p>
        </p:txBody>
      </p:sp>
      <p:sp>
        <p:nvSpPr>
          <p:cNvPr id="10" name="Text 8"/>
          <p:cNvSpPr/>
          <p:nvPr/>
        </p:nvSpPr>
        <p:spPr>
          <a:xfrm>
            <a:off x="5938361" y="2496026"/>
            <a:ext cx="3480078" cy="107263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Définir les besoins, les objectifs, le périmètre et les éléments existants.</a:t>
            </a:r>
            <a:endParaRPr lang="en-US" sz="1750" dirty="0"/>
          </a:p>
        </p:txBody>
      </p:sp>
      <p:sp>
        <p:nvSpPr>
          <p:cNvPr id="11" name="Shape 9"/>
          <p:cNvSpPr/>
          <p:nvPr/>
        </p:nvSpPr>
        <p:spPr>
          <a:xfrm>
            <a:off x="9641919" y="2012752"/>
            <a:ext cx="502801" cy="502801"/>
          </a:xfrm>
          <a:prstGeom prst="roundRect">
            <a:avLst>
              <a:gd name="adj" fmla="val 18671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9803725" y="2096453"/>
            <a:ext cx="179070" cy="3352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26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3</a:t>
            </a:r>
            <a:endParaRPr lang="en-US" sz="2600" dirty="0"/>
          </a:p>
        </p:txBody>
      </p:sp>
      <p:sp>
        <p:nvSpPr>
          <p:cNvPr id="13" name="Text 11"/>
          <p:cNvSpPr/>
          <p:nvPr/>
        </p:nvSpPr>
        <p:spPr>
          <a:xfrm>
            <a:off x="10368201" y="2012752"/>
            <a:ext cx="2870597" cy="3492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15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Description de la cible</a:t>
            </a:r>
            <a:endParaRPr lang="en-US" sz="2150" dirty="0"/>
          </a:p>
        </p:txBody>
      </p:sp>
      <p:sp>
        <p:nvSpPr>
          <p:cNvPr id="14" name="Text 12"/>
          <p:cNvSpPr/>
          <p:nvPr/>
        </p:nvSpPr>
        <p:spPr>
          <a:xfrm>
            <a:off x="10368201" y="2496026"/>
            <a:ext cx="3480078" cy="7150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Définir le profil type de la cible et ses besoins.</a:t>
            </a:r>
            <a:endParaRPr lang="en-US" sz="1750" dirty="0"/>
          </a:p>
        </p:txBody>
      </p:sp>
      <p:sp>
        <p:nvSpPr>
          <p:cNvPr id="15" name="Shape 13"/>
          <p:cNvSpPr/>
          <p:nvPr/>
        </p:nvSpPr>
        <p:spPr>
          <a:xfrm>
            <a:off x="782241" y="4043482"/>
            <a:ext cx="502801" cy="502801"/>
          </a:xfrm>
          <a:prstGeom prst="roundRect">
            <a:avLst>
              <a:gd name="adj" fmla="val 18671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942142" y="4127183"/>
            <a:ext cx="182999" cy="3352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26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4</a:t>
            </a:r>
            <a:endParaRPr lang="en-US" sz="2600" dirty="0"/>
          </a:p>
        </p:txBody>
      </p:sp>
      <p:sp>
        <p:nvSpPr>
          <p:cNvPr id="17" name="Text 15"/>
          <p:cNvSpPr/>
          <p:nvPr/>
        </p:nvSpPr>
        <p:spPr>
          <a:xfrm>
            <a:off x="1508522" y="4043482"/>
            <a:ext cx="3480078" cy="698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15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Évaluation de la concurrence</a:t>
            </a:r>
            <a:endParaRPr lang="en-US" sz="2150" dirty="0"/>
          </a:p>
        </p:txBody>
      </p:sp>
      <p:sp>
        <p:nvSpPr>
          <p:cNvPr id="18" name="Text 16"/>
          <p:cNvSpPr/>
          <p:nvPr/>
        </p:nvSpPr>
        <p:spPr>
          <a:xfrm>
            <a:off x="1508522" y="4875967"/>
            <a:ext cx="3480078" cy="7150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Analyser les concurrents et leur positionnement.</a:t>
            </a:r>
            <a:endParaRPr lang="en-US" sz="1750" dirty="0"/>
          </a:p>
        </p:txBody>
      </p:sp>
      <p:sp>
        <p:nvSpPr>
          <p:cNvPr id="19" name="Shape 17"/>
          <p:cNvSpPr/>
          <p:nvPr/>
        </p:nvSpPr>
        <p:spPr>
          <a:xfrm>
            <a:off x="5212080" y="4043482"/>
            <a:ext cx="502801" cy="502801"/>
          </a:xfrm>
          <a:prstGeom prst="roundRect">
            <a:avLst>
              <a:gd name="adj" fmla="val 18671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</p:sp>
      <p:sp>
        <p:nvSpPr>
          <p:cNvPr id="20" name="Text 18"/>
          <p:cNvSpPr/>
          <p:nvPr/>
        </p:nvSpPr>
        <p:spPr>
          <a:xfrm>
            <a:off x="5372100" y="4127183"/>
            <a:ext cx="182761" cy="3352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26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5</a:t>
            </a:r>
            <a:endParaRPr lang="en-US" sz="2600" dirty="0"/>
          </a:p>
        </p:txBody>
      </p:sp>
      <p:sp>
        <p:nvSpPr>
          <p:cNvPr id="21" name="Text 19"/>
          <p:cNvSpPr/>
          <p:nvPr/>
        </p:nvSpPr>
        <p:spPr>
          <a:xfrm>
            <a:off x="5938361" y="4043482"/>
            <a:ext cx="3480078" cy="698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15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Charte graphique et ergonomique</a:t>
            </a:r>
            <a:endParaRPr lang="en-US" sz="2150" dirty="0"/>
          </a:p>
        </p:txBody>
      </p:sp>
      <p:sp>
        <p:nvSpPr>
          <p:cNvPr id="22" name="Text 20"/>
          <p:cNvSpPr/>
          <p:nvPr/>
        </p:nvSpPr>
        <p:spPr>
          <a:xfrm>
            <a:off x="5938361" y="4875967"/>
            <a:ext cx="3480078" cy="7150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Définir les éléments visuels et l’ergonomie du projet.</a:t>
            </a:r>
            <a:endParaRPr lang="en-US" sz="1750" dirty="0"/>
          </a:p>
        </p:txBody>
      </p:sp>
      <p:sp>
        <p:nvSpPr>
          <p:cNvPr id="23" name="Shape 21"/>
          <p:cNvSpPr/>
          <p:nvPr/>
        </p:nvSpPr>
        <p:spPr>
          <a:xfrm>
            <a:off x="9641919" y="4043482"/>
            <a:ext cx="502801" cy="502801"/>
          </a:xfrm>
          <a:prstGeom prst="roundRect">
            <a:avLst>
              <a:gd name="adj" fmla="val 18671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</p:sp>
      <p:sp>
        <p:nvSpPr>
          <p:cNvPr id="24" name="Text 22"/>
          <p:cNvSpPr/>
          <p:nvPr/>
        </p:nvSpPr>
        <p:spPr>
          <a:xfrm>
            <a:off x="9792176" y="4127183"/>
            <a:ext cx="202168" cy="3352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26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6</a:t>
            </a:r>
            <a:endParaRPr lang="en-US" sz="2600" dirty="0"/>
          </a:p>
        </p:txBody>
      </p:sp>
      <p:sp>
        <p:nvSpPr>
          <p:cNvPr id="25" name="Text 23"/>
          <p:cNvSpPr/>
          <p:nvPr/>
        </p:nvSpPr>
        <p:spPr>
          <a:xfrm>
            <a:off x="10368201" y="4043482"/>
            <a:ext cx="2869763" cy="3492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15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Enveloppe budgétaire</a:t>
            </a:r>
            <a:endParaRPr lang="en-US" sz="2150" dirty="0"/>
          </a:p>
        </p:txBody>
      </p:sp>
      <p:sp>
        <p:nvSpPr>
          <p:cNvPr id="26" name="Text 24"/>
          <p:cNvSpPr/>
          <p:nvPr/>
        </p:nvSpPr>
        <p:spPr>
          <a:xfrm>
            <a:off x="10368201" y="4526756"/>
            <a:ext cx="3480078" cy="35754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Estimer le budget global du projet.</a:t>
            </a:r>
            <a:endParaRPr lang="en-US" sz="1750" dirty="0"/>
          </a:p>
        </p:txBody>
      </p:sp>
      <p:sp>
        <p:nvSpPr>
          <p:cNvPr id="27" name="Shape 25"/>
          <p:cNvSpPr/>
          <p:nvPr/>
        </p:nvSpPr>
        <p:spPr>
          <a:xfrm>
            <a:off x="782241" y="6065877"/>
            <a:ext cx="502801" cy="502801"/>
          </a:xfrm>
          <a:prstGeom prst="roundRect">
            <a:avLst>
              <a:gd name="adj" fmla="val 18671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</p:sp>
      <p:sp>
        <p:nvSpPr>
          <p:cNvPr id="28" name="Text 26"/>
          <p:cNvSpPr/>
          <p:nvPr/>
        </p:nvSpPr>
        <p:spPr>
          <a:xfrm>
            <a:off x="943928" y="6149578"/>
            <a:ext cx="179427" cy="3352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26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7</a:t>
            </a:r>
            <a:endParaRPr lang="en-US" sz="2600" dirty="0"/>
          </a:p>
        </p:txBody>
      </p:sp>
      <p:sp>
        <p:nvSpPr>
          <p:cNvPr id="29" name="Text 27"/>
          <p:cNvSpPr/>
          <p:nvPr/>
        </p:nvSpPr>
        <p:spPr>
          <a:xfrm>
            <a:off x="1508522" y="6065877"/>
            <a:ext cx="2793921" cy="3492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15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Délais de réalisation</a:t>
            </a:r>
            <a:endParaRPr lang="en-US" sz="2150" dirty="0"/>
          </a:p>
        </p:txBody>
      </p:sp>
      <p:sp>
        <p:nvSpPr>
          <p:cNvPr id="30" name="Text 28"/>
          <p:cNvSpPr/>
          <p:nvPr/>
        </p:nvSpPr>
        <p:spPr>
          <a:xfrm>
            <a:off x="1508522" y="6549152"/>
            <a:ext cx="3480078" cy="7150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Définir les dates butoirs et les jalons du projet.</a:t>
            </a:r>
            <a:endParaRPr lang="en-US" sz="1750" dirty="0"/>
          </a:p>
        </p:txBody>
      </p:sp>
      <p:sp>
        <p:nvSpPr>
          <p:cNvPr id="31" name="Shape 29"/>
          <p:cNvSpPr/>
          <p:nvPr/>
        </p:nvSpPr>
        <p:spPr>
          <a:xfrm>
            <a:off x="5212080" y="6065877"/>
            <a:ext cx="502801" cy="502801"/>
          </a:xfrm>
          <a:prstGeom prst="roundRect">
            <a:avLst>
              <a:gd name="adj" fmla="val 18671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</p:sp>
      <p:sp>
        <p:nvSpPr>
          <p:cNvPr id="32" name="Text 30"/>
          <p:cNvSpPr/>
          <p:nvPr/>
        </p:nvSpPr>
        <p:spPr>
          <a:xfrm>
            <a:off x="5364004" y="6149578"/>
            <a:ext cx="198834" cy="3352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26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8</a:t>
            </a:r>
            <a:endParaRPr lang="en-US" sz="2600" dirty="0"/>
          </a:p>
        </p:txBody>
      </p:sp>
      <p:sp>
        <p:nvSpPr>
          <p:cNvPr id="33" name="Text 31"/>
          <p:cNvSpPr/>
          <p:nvPr/>
        </p:nvSpPr>
        <p:spPr>
          <a:xfrm>
            <a:off x="5938361" y="6065877"/>
            <a:ext cx="3480078" cy="698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15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Spécifications fonctionnelles</a:t>
            </a:r>
            <a:endParaRPr lang="en-US" sz="2150" dirty="0"/>
          </a:p>
        </p:txBody>
      </p:sp>
      <p:sp>
        <p:nvSpPr>
          <p:cNvPr id="34" name="Text 32"/>
          <p:cNvSpPr/>
          <p:nvPr/>
        </p:nvSpPr>
        <p:spPr>
          <a:xfrm>
            <a:off x="5938361" y="6898362"/>
            <a:ext cx="3480078" cy="7150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Décrire les fonctionnalités du projet en détail.</a:t>
            </a:r>
            <a:endParaRPr lang="en-US" sz="1750" dirty="0"/>
          </a:p>
        </p:txBody>
      </p:sp>
      <p:sp>
        <p:nvSpPr>
          <p:cNvPr id="35" name="Shape 33"/>
          <p:cNvSpPr/>
          <p:nvPr/>
        </p:nvSpPr>
        <p:spPr>
          <a:xfrm>
            <a:off x="9641919" y="6065877"/>
            <a:ext cx="502801" cy="502801"/>
          </a:xfrm>
          <a:prstGeom prst="roundRect">
            <a:avLst>
              <a:gd name="adj" fmla="val 18671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</p:sp>
      <p:sp>
        <p:nvSpPr>
          <p:cNvPr id="36" name="Text 34"/>
          <p:cNvSpPr/>
          <p:nvPr/>
        </p:nvSpPr>
        <p:spPr>
          <a:xfrm>
            <a:off x="9795034" y="6149578"/>
            <a:ext cx="196453" cy="3352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26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9</a:t>
            </a:r>
            <a:endParaRPr lang="en-US" sz="2600" dirty="0"/>
          </a:p>
        </p:txBody>
      </p:sp>
      <p:sp>
        <p:nvSpPr>
          <p:cNvPr id="37" name="Text 35"/>
          <p:cNvSpPr/>
          <p:nvPr/>
        </p:nvSpPr>
        <p:spPr>
          <a:xfrm>
            <a:off x="10368201" y="6065877"/>
            <a:ext cx="3299341" cy="3492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15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Spécifications techniques</a:t>
            </a:r>
            <a:endParaRPr lang="en-US" sz="2150" dirty="0"/>
          </a:p>
        </p:txBody>
      </p:sp>
      <p:sp>
        <p:nvSpPr>
          <p:cNvPr id="38" name="Text 36"/>
          <p:cNvSpPr/>
          <p:nvPr/>
        </p:nvSpPr>
        <p:spPr>
          <a:xfrm>
            <a:off x="10368201" y="6549152"/>
            <a:ext cx="3480078" cy="7150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Définir les exigences techniques du projet.</a:t>
            </a:r>
            <a:endParaRPr lang="en-US" sz="1750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A59E329-E23C-8BB8-15DB-7BE526AD1E1D}"/>
              </a:ext>
            </a:extLst>
          </p:cNvPr>
          <p:cNvSpPr/>
          <p:nvPr/>
        </p:nvSpPr>
        <p:spPr>
          <a:xfrm>
            <a:off x="12554856" y="7402286"/>
            <a:ext cx="1988457" cy="740228"/>
          </a:xfrm>
          <a:prstGeom prst="rect">
            <a:avLst/>
          </a:prstGeom>
          <a:solidFill>
            <a:srgbClr val="FEFEF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721412"/>
            <a:ext cx="820924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Étape 1 : présenter l’entreprise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997166"/>
            <a:ext cx="326076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Informations Essentielles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4578310"/>
            <a:ext cx="624470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Décrivez brièvement l’entreprise, son secteur d’activité, son cœur de métier, ses produits ou services phares, et sa vision.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599521" y="399716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Objectif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7599521" y="4578310"/>
            <a:ext cx="624470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Permet aux prestataires externes de comprendre l’identité de leur client.</a:t>
            </a:r>
            <a:endParaRPr lang="en-US" sz="175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57293A2-65C3-2A4D-EB9C-BEECE933D3EA}"/>
              </a:ext>
            </a:extLst>
          </p:cNvPr>
          <p:cNvSpPr/>
          <p:nvPr/>
        </p:nvSpPr>
        <p:spPr>
          <a:xfrm>
            <a:off x="12554856" y="7402286"/>
            <a:ext cx="1988457" cy="740228"/>
          </a:xfrm>
          <a:prstGeom prst="rect">
            <a:avLst/>
          </a:prstGeom>
          <a:solidFill>
            <a:srgbClr val="FEFEF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098232"/>
            <a:ext cx="7495461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Étape 2 : présenter le projet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2402324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976074" y="2487335"/>
            <a:ext cx="145613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1</a:t>
            </a:r>
            <a:endParaRPr lang="en-US" sz="2650" dirty="0"/>
          </a:p>
        </p:txBody>
      </p:sp>
      <p:sp>
        <p:nvSpPr>
          <p:cNvPr id="6" name="Text 3"/>
          <p:cNvSpPr/>
          <p:nvPr/>
        </p:nvSpPr>
        <p:spPr>
          <a:xfrm>
            <a:off x="1530906" y="240232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Contexte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1530906" y="2892743"/>
            <a:ext cx="2927747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Expliquez les besoins, leur origine, et les bénéficiaires du projet.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4685467" y="2402324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4851916" y="2487335"/>
            <a:ext cx="177284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2</a:t>
            </a:r>
            <a:endParaRPr lang="en-US" sz="2650" dirty="0"/>
          </a:p>
        </p:txBody>
      </p:sp>
      <p:sp>
        <p:nvSpPr>
          <p:cNvPr id="10" name="Text 7"/>
          <p:cNvSpPr/>
          <p:nvPr/>
        </p:nvSpPr>
        <p:spPr>
          <a:xfrm>
            <a:off x="5422583" y="240232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Objectifs</a:t>
            </a:r>
            <a:endParaRPr lang="en-US" sz="2200" dirty="0"/>
          </a:p>
        </p:txBody>
      </p:sp>
      <p:sp>
        <p:nvSpPr>
          <p:cNvPr id="11" name="Text 8"/>
          <p:cNvSpPr/>
          <p:nvPr/>
        </p:nvSpPr>
        <p:spPr>
          <a:xfrm>
            <a:off x="5422583" y="2892743"/>
            <a:ext cx="2927747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Définissez les résultats attendus pour garantir une direction claire et des décisions éclairées.</a:t>
            </a:r>
            <a:endParaRPr lang="en-US" sz="1750" dirty="0"/>
          </a:p>
        </p:txBody>
      </p:sp>
      <p:sp>
        <p:nvSpPr>
          <p:cNvPr id="12" name="Shape 9"/>
          <p:cNvSpPr/>
          <p:nvPr/>
        </p:nvSpPr>
        <p:spPr>
          <a:xfrm>
            <a:off x="793790" y="4826318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958096" y="4911328"/>
            <a:ext cx="181689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3</a:t>
            </a:r>
            <a:endParaRPr lang="en-US" sz="2650" dirty="0"/>
          </a:p>
        </p:txBody>
      </p:sp>
      <p:sp>
        <p:nvSpPr>
          <p:cNvPr id="14" name="Text 11"/>
          <p:cNvSpPr/>
          <p:nvPr/>
        </p:nvSpPr>
        <p:spPr>
          <a:xfrm>
            <a:off x="1530906" y="482631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Périmètre</a:t>
            </a:r>
            <a:endParaRPr lang="en-US" sz="2200" dirty="0"/>
          </a:p>
        </p:txBody>
      </p:sp>
      <p:sp>
        <p:nvSpPr>
          <p:cNvPr id="15" name="Text 12"/>
          <p:cNvSpPr/>
          <p:nvPr/>
        </p:nvSpPr>
        <p:spPr>
          <a:xfrm>
            <a:off x="1530906" y="5316736"/>
            <a:ext cx="2927747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Déterminez les limites du projet, son impact géographique, et les langues impliquées.</a:t>
            </a:r>
            <a:endParaRPr lang="en-US" sz="1750" dirty="0"/>
          </a:p>
        </p:txBody>
      </p:sp>
      <p:sp>
        <p:nvSpPr>
          <p:cNvPr id="16" name="Shape 13"/>
          <p:cNvSpPr/>
          <p:nvPr/>
        </p:nvSpPr>
        <p:spPr>
          <a:xfrm>
            <a:off x="4685467" y="4826318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4847749" y="4911328"/>
            <a:ext cx="185738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4</a:t>
            </a:r>
            <a:endParaRPr lang="en-US" sz="2650" dirty="0"/>
          </a:p>
        </p:txBody>
      </p:sp>
      <p:sp>
        <p:nvSpPr>
          <p:cNvPr id="18" name="Text 15"/>
          <p:cNvSpPr/>
          <p:nvPr/>
        </p:nvSpPr>
        <p:spPr>
          <a:xfrm>
            <a:off x="5422583" y="482631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Éléments Existants</a:t>
            </a:r>
            <a:endParaRPr lang="en-US" sz="2200" dirty="0"/>
          </a:p>
        </p:txBody>
      </p:sp>
      <p:sp>
        <p:nvSpPr>
          <p:cNvPr id="19" name="Text 16"/>
          <p:cNvSpPr/>
          <p:nvPr/>
        </p:nvSpPr>
        <p:spPr>
          <a:xfrm>
            <a:off x="5422583" y="5316736"/>
            <a:ext cx="2927747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Incorporez les éléments existants, comme les versions précédentes, les maquettes, et les documents de présentation.</a:t>
            </a:r>
            <a:endParaRPr lang="en-US" sz="1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849041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Étape 3 : décrire la cible du projet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3606760"/>
            <a:ext cx="3664863" cy="2773799"/>
          </a:xfrm>
          <a:prstGeom prst="roundRect">
            <a:avLst>
              <a:gd name="adj" fmla="val 3435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1028224" y="384119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Personal Marketing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028224" y="4331613"/>
            <a:ext cx="3195995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Créez un profil type fictif de votre client idéal, incluant ses informations démographiques, ses centres d’intérêt, et ses problèmes.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4685467" y="3606760"/>
            <a:ext cx="3664863" cy="2773799"/>
          </a:xfrm>
          <a:prstGeom prst="roundRect">
            <a:avLst>
              <a:gd name="adj" fmla="val 3435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4919901" y="384119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Objectif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4919901" y="4331613"/>
            <a:ext cx="3195995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Augmentez vos chances d’atteindre votre cible en la décrivant précisément.</a:t>
            </a: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2049423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Étape 4 : évaluer la concurrence</a:t>
            </a:r>
            <a:endParaRPr lang="en-US" sz="44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90" y="3807143"/>
            <a:ext cx="566976" cy="56697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93790" y="460093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Concurrents Directs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793790" y="5091351"/>
            <a:ext cx="3608070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Identifiez vos principaux concurrents et leurs atouts et faiblesses.</a:t>
            </a:r>
            <a:endParaRPr lang="en-US" sz="17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2021" y="3807143"/>
            <a:ext cx="566976" cy="56697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4742021" y="460093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Positionnement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4742021" y="5091351"/>
            <a:ext cx="3608189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Analysez leur positionnement, leur image de marque, et les éléments qui vous différencient.</a:t>
            </a:r>
            <a:endParaRPr lang="en-US" sz="17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452682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Étape 5 : définir la charte graphique et ergonomique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1118711" y="3210401"/>
            <a:ext cx="30480" cy="3566517"/>
          </a:xfrm>
          <a:prstGeom prst="roundRect">
            <a:avLst>
              <a:gd name="adj" fmla="val 312558"/>
            </a:avLst>
          </a:prstGeom>
          <a:solidFill>
            <a:srgbClr val="C7C7D0"/>
          </a:solidFill>
          <a:ln/>
        </p:spPr>
      </p:sp>
      <p:sp>
        <p:nvSpPr>
          <p:cNvPr id="5" name="Shape 2"/>
          <p:cNvSpPr/>
          <p:nvPr/>
        </p:nvSpPr>
        <p:spPr>
          <a:xfrm>
            <a:off x="1358622" y="3705463"/>
            <a:ext cx="793790" cy="30480"/>
          </a:xfrm>
          <a:prstGeom prst="roundRect">
            <a:avLst>
              <a:gd name="adj" fmla="val 312558"/>
            </a:avLst>
          </a:prstGeom>
          <a:solidFill>
            <a:srgbClr val="C7C7D0"/>
          </a:solidFill>
          <a:ln/>
        </p:spPr>
      </p:sp>
      <p:sp>
        <p:nvSpPr>
          <p:cNvPr id="6" name="Shape 3"/>
          <p:cNvSpPr/>
          <p:nvPr/>
        </p:nvSpPr>
        <p:spPr>
          <a:xfrm>
            <a:off x="878800" y="3465552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1061085" y="3550563"/>
            <a:ext cx="145613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1</a:t>
            </a:r>
            <a:endParaRPr lang="en-US" sz="2650" dirty="0"/>
          </a:p>
        </p:txBody>
      </p:sp>
      <p:sp>
        <p:nvSpPr>
          <p:cNvPr id="8" name="Text 5"/>
          <p:cNvSpPr/>
          <p:nvPr/>
        </p:nvSpPr>
        <p:spPr>
          <a:xfrm>
            <a:off x="2381488" y="343721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Logo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2381488" y="3927634"/>
            <a:ext cx="596872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Définissez le logo de votre projet, sa typographie, ses couleurs, et ses illustrations.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1358622" y="5602129"/>
            <a:ext cx="793790" cy="30480"/>
          </a:xfrm>
          <a:prstGeom prst="roundRect">
            <a:avLst>
              <a:gd name="adj" fmla="val 312558"/>
            </a:avLst>
          </a:prstGeom>
          <a:solidFill>
            <a:srgbClr val="C7C7D0"/>
          </a:solidFill>
          <a:ln/>
        </p:spPr>
      </p:sp>
      <p:sp>
        <p:nvSpPr>
          <p:cNvPr id="11" name="Shape 8"/>
          <p:cNvSpPr/>
          <p:nvPr/>
        </p:nvSpPr>
        <p:spPr>
          <a:xfrm>
            <a:off x="878800" y="5362218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1045250" y="5447228"/>
            <a:ext cx="177284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2</a:t>
            </a:r>
            <a:endParaRPr lang="en-US" sz="2650" dirty="0"/>
          </a:p>
        </p:txBody>
      </p:sp>
      <p:sp>
        <p:nvSpPr>
          <p:cNvPr id="13" name="Text 10"/>
          <p:cNvSpPr/>
          <p:nvPr/>
        </p:nvSpPr>
        <p:spPr>
          <a:xfrm>
            <a:off x="2381488" y="533388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Ergonomie</a:t>
            </a:r>
            <a:endParaRPr lang="en-US" sz="2200" dirty="0"/>
          </a:p>
        </p:txBody>
      </p:sp>
      <p:sp>
        <p:nvSpPr>
          <p:cNvPr id="14" name="Text 11"/>
          <p:cNvSpPr/>
          <p:nvPr/>
        </p:nvSpPr>
        <p:spPr>
          <a:xfrm>
            <a:off x="2381488" y="5824299"/>
            <a:ext cx="596872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Assurez une navigation intuitive et une expérience utilisateur optimale.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Personnalisé</PresentationFormat>
  <Paragraphs>0</Paragraphs>
  <Slides>14</Slides>
  <Notes>14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5" baseType="lpstr"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12</cp:revision>
  <dcterms:created xsi:type="dcterms:W3CDTF">2025-01-08T13:21:41Z</dcterms:created>
  <dcterms:modified xsi:type="dcterms:W3CDTF">2025-01-09T14:46:50Z</dcterms:modified>
</cp:coreProperties>
</file>