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2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68.xml" ContentType="application/vnd.openxmlformats-officedocument.presentationml.slide+xml"/>
  <Override PartName="/ppt/slides/slide167.xml" ContentType="application/vnd.openxmlformats-officedocument.presentationml.slide+xml"/>
  <Override PartName="/ppt/slides/slide166.xml" ContentType="application/vnd.openxmlformats-officedocument.presentationml.slide+xml"/>
  <Override PartName="/ppt/slides/slide165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64.xml" ContentType="application/vnd.openxmlformats-officedocument.presentationml.slide+xml"/>
  <Override PartName="/ppt/slides/slide163.xml" ContentType="application/vnd.openxmlformats-officedocument.presentationml.slide+xml"/>
  <Override PartName="/ppt/slides/slide16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75.xml" ContentType="application/vnd.openxmlformats-officedocument.presentationml.slide+xml"/>
  <Override PartName="/ppt/slides/slide150.xml" ContentType="application/vnd.openxmlformats-officedocument.presentationml.slide+xml"/>
  <Override PartName="/ppt/slides/slide149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3.xml" ContentType="application/vnd.openxmlformats-officedocument.presentationml.slide+xml"/>
  <Override PartName="/ppt/slides/slide132.xml" ContentType="application/vnd.openxmlformats-officedocument.presentationml.slide+xml"/>
  <Override PartName="/ppt/slides/slide131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76.xml" ContentType="application/vnd.openxmlformats-officedocument.presentationml.slide+xml"/>
  <Override PartName="/ppt/slides/slide148.xml" ContentType="application/vnd.openxmlformats-officedocument.presentationml.slide+xml"/>
  <Override PartName="/ppt/slides/slide147.xml" ContentType="application/vnd.openxmlformats-officedocument.presentationml.slide+xml"/>
  <Override PartName="/ppt/slides/slide146.xml" ContentType="application/vnd.openxmlformats-officedocument.presentationml.slide+xml"/>
  <Override PartName="/ppt/slides/slide145.xml" ContentType="application/vnd.openxmlformats-officedocument.presentationml.slide+xml"/>
  <Override PartName="/ppt/slides/slide144.xml" ContentType="application/vnd.openxmlformats-officedocument.presentationml.slide+xml"/>
  <Override PartName="/ppt/slides/slide143.xml" ContentType="application/vnd.openxmlformats-officedocument.presentationml.slide+xml"/>
  <Override PartName="/ppt/slides/slide142.xml" ContentType="application/vnd.openxmlformats-officedocument.presentationml.slide+xml"/>
  <Override PartName="/ppt/slides/slide141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15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38.xml" ContentType="application/vnd.openxmlformats-officedocument.presentationml.slide+xml"/>
  <Override PartName="/ppt/slides/slide58.xml" ContentType="application/vnd.openxmlformats-officedocument.presentationml.slide+xml"/>
  <Override PartName="/ppt/slides/slide69.xml" ContentType="application/vnd.openxmlformats-officedocument.presentationml.slide+xml"/>
  <Override PartName="/ppt/slides/slide56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7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304" r:id="rId6"/>
    <p:sldId id="308" r:id="rId7"/>
    <p:sldId id="310" r:id="rId8"/>
    <p:sldId id="30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1" r:id="rId21"/>
    <p:sldId id="260" r:id="rId22"/>
    <p:sldId id="261" r:id="rId23"/>
    <p:sldId id="262" r:id="rId24"/>
    <p:sldId id="263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462" r:id="rId91"/>
    <p:sldId id="463" r:id="rId92"/>
    <p:sldId id="464" r:id="rId93"/>
    <p:sldId id="465" r:id="rId94"/>
    <p:sldId id="466" r:id="rId95"/>
    <p:sldId id="467" r:id="rId96"/>
    <p:sldId id="468" r:id="rId97"/>
    <p:sldId id="469" r:id="rId98"/>
    <p:sldId id="470" r:id="rId99"/>
    <p:sldId id="471" r:id="rId100"/>
    <p:sldId id="472" r:id="rId101"/>
    <p:sldId id="473" r:id="rId102"/>
    <p:sldId id="474" r:id="rId103"/>
    <p:sldId id="475" r:id="rId104"/>
    <p:sldId id="476" r:id="rId105"/>
    <p:sldId id="477" r:id="rId106"/>
    <p:sldId id="478" r:id="rId107"/>
    <p:sldId id="479" r:id="rId108"/>
    <p:sldId id="480" r:id="rId109"/>
    <p:sldId id="481" r:id="rId110"/>
    <p:sldId id="482" r:id="rId111"/>
    <p:sldId id="483" r:id="rId112"/>
    <p:sldId id="484" r:id="rId113"/>
    <p:sldId id="485" r:id="rId114"/>
    <p:sldId id="486" r:id="rId115"/>
    <p:sldId id="487" r:id="rId116"/>
    <p:sldId id="488" r:id="rId117"/>
    <p:sldId id="489" r:id="rId118"/>
    <p:sldId id="490" r:id="rId119"/>
    <p:sldId id="491" r:id="rId120"/>
    <p:sldId id="492" r:id="rId121"/>
    <p:sldId id="493" r:id="rId122"/>
    <p:sldId id="494" r:id="rId123"/>
    <p:sldId id="495" r:id="rId124"/>
    <p:sldId id="496" r:id="rId125"/>
    <p:sldId id="497" r:id="rId126"/>
    <p:sldId id="498" r:id="rId127"/>
    <p:sldId id="499" r:id="rId128"/>
    <p:sldId id="500" r:id="rId129"/>
    <p:sldId id="501" r:id="rId130"/>
    <p:sldId id="502" r:id="rId131"/>
    <p:sldId id="503" r:id="rId132"/>
    <p:sldId id="504" r:id="rId133"/>
    <p:sldId id="505" r:id="rId134"/>
    <p:sldId id="506" r:id="rId135"/>
    <p:sldId id="507" r:id="rId136"/>
    <p:sldId id="508" r:id="rId137"/>
    <p:sldId id="509" r:id="rId138"/>
    <p:sldId id="510" r:id="rId139"/>
    <p:sldId id="511" r:id="rId140"/>
    <p:sldId id="512" r:id="rId141"/>
    <p:sldId id="513" r:id="rId142"/>
    <p:sldId id="514" r:id="rId143"/>
    <p:sldId id="515" r:id="rId144"/>
    <p:sldId id="516" r:id="rId145"/>
    <p:sldId id="517" r:id="rId146"/>
    <p:sldId id="518" r:id="rId147"/>
    <p:sldId id="519" r:id="rId148"/>
    <p:sldId id="520" r:id="rId149"/>
    <p:sldId id="275" r:id="rId150"/>
    <p:sldId id="521" r:id="rId151"/>
    <p:sldId id="522" r:id="rId152"/>
    <p:sldId id="523" r:id="rId153"/>
    <p:sldId id="524" r:id="rId154"/>
    <p:sldId id="276" r:id="rId155"/>
    <p:sldId id="525" r:id="rId156"/>
    <p:sldId id="526" r:id="rId157"/>
    <p:sldId id="527" r:id="rId158"/>
    <p:sldId id="528" r:id="rId159"/>
    <p:sldId id="529" r:id="rId160"/>
    <p:sldId id="530" r:id="rId161"/>
    <p:sldId id="531" r:id="rId162"/>
    <p:sldId id="532" r:id="rId163"/>
    <p:sldId id="533" r:id="rId164"/>
    <p:sldId id="534" r:id="rId165"/>
    <p:sldId id="535" r:id="rId166"/>
    <p:sldId id="536" r:id="rId167"/>
    <p:sldId id="537" r:id="rId168"/>
    <p:sldId id="538" r:id="rId169"/>
    <p:sldId id="539" r:id="rId170"/>
    <p:sldId id="540" r:id="rId171"/>
    <p:sldId id="541" r:id="rId172"/>
    <p:sldId id="542" r:id="rId173"/>
    <p:sldId id="543" r:id="rId174"/>
    <p:sldId id="544" r:id="rId175"/>
    <p:sldId id="545" r:id="rId176"/>
    <p:sldId id="546" r:id="rId177"/>
    <p:sldId id="547" r:id="rId1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theme" Target="theme/theme1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tableStyles" Target="tableStyles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customXml" Target="../customXml/item2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viewProps" Target="viewProp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47DF2-7747-47BE-A734-96BC2394AA22}" type="doc">
      <dgm:prSet loTypeId="urn:microsoft.com/office/officeart/2008/layout/RadialCluster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2F4DA4EE-A18E-4414-A047-A3EE879417EB}">
      <dgm:prSet phldrT="[Texte]" custT="1"/>
      <dgm:spPr>
        <a:solidFill>
          <a:srgbClr val="FF9900"/>
        </a:solidFill>
      </dgm:spPr>
      <dgm:t>
        <a:bodyPr/>
        <a:lstStyle/>
        <a:p>
          <a:r>
            <a:rPr lang="fr-FR" sz="9600" b="1" dirty="0"/>
            <a:t>R</a:t>
          </a:r>
        </a:p>
      </dgm:t>
    </dgm:pt>
    <dgm:pt modelId="{B99AEB9E-B2F5-4AF9-AB50-20CFFCB726D6}" type="parTrans" cxnId="{05B80E4B-689C-46AB-8E89-67BC513EEACF}">
      <dgm:prSet/>
      <dgm:spPr/>
      <dgm:t>
        <a:bodyPr/>
        <a:lstStyle/>
        <a:p>
          <a:endParaRPr lang="fr-FR"/>
        </a:p>
      </dgm:t>
    </dgm:pt>
    <dgm:pt modelId="{BF2EF5D0-312E-49E1-BA67-926228A7198E}" type="sibTrans" cxnId="{05B80E4B-689C-46AB-8E89-67BC513EEACF}">
      <dgm:prSet/>
      <dgm:spPr/>
      <dgm:t>
        <a:bodyPr/>
        <a:lstStyle/>
        <a:p>
          <a:endParaRPr lang="fr-FR"/>
        </a:p>
      </dgm:t>
    </dgm:pt>
    <dgm:pt modelId="{FB3C2501-6A17-44F0-806D-A17EACBBE8A7}">
      <dgm:prSet phldrT="[Texte]"/>
      <dgm:spPr>
        <a:solidFill>
          <a:srgbClr val="FFCC00"/>
        </a:solidFill>
      </dgm:spPr>
      <dgm:t>
        <a:bodyPr/>
        <a:lstStyle/>
        <a:p>
          <a:r>
            <a:rPr lang="fr-FR" dirty="0"/>
            <a:t>Modélisation</a:t>
          </a:r>
        </a:p>
      </dgm:t>
    </dgm:pt>
    <dgm:pt modelId="{30B0D15B-3A3B-4B63-85D9-9B8F4CB8BF95}" type="parTrans" cxnId="{884E61B0-F9BF-4ECB-BC1C-31A180CB9E3C}">
      <dgm:prSet/>
      <dgm:spPr/>
      <dgm:t>
        <a:bodyPr/>
        <a:lstStyle/>
        <a:p>
          <a:endParaRPr lang="fr-FR"/>
        </a:p>
      </dgm:t>
    </dgm:pt>
    <dgm:pt modelId="{E1BEDAC4-A1F1-47A6-AD2A-DF3901D618DD}" type="sibTrans" cxnId="{884E61B0-F9BF-4ECB-BC1C-31A180CB9E3C}">
      <dgm:prSet/>
      <dgm:spPr/>
      <dgm:t>
        <a:bodyPr/>
        <a:lstStyle/>
        <a:p>
          <a:endParaRPr lang="fr-FR"/>
        </a:p>
      </dgm:t>
    </dgm:pt>
    <dgm:pt modelId="{66390FC1-D4AB-4CB3-947A-09832A53008F}">
      <dgm:prSet phldrT="[Texte]"/>
      <dgm:spPr>
        <a:solidFill>
          <a:srgbClr val="FFCC00"/>
        </a:solidFill>
      </dgm:spPr>
      <dgm:t>
        <a:bodyPr/>
        <a:lstStyle/>
        <a:p>
          <a:r>
            <a:rPr lang="fr-FR" dirty="0"/>
            <a:t>Machine </a:t>
          </a:r>
          <a:r>
            <a:rPr lang="fr-FR" dirty="0" err="1"/>
            <a:t>learning</a:t>
          </a:r>
          <a:endParaRPr lang="fr-FR" dirty="0"/>
        </a:p>
      </dgm:t>
    </dgm:pt>
    <dgm:pt modelId="{45133D56-B5D2-494D-AED9-3513D99FEBAE}" type="parTrans" cxnId="{04081047-A1D3-48FD-A971-41BF717A6EFC}">
      <dgm:prSet/>
      <dgm:spPr/>
      <dgm:t>
        <a:bodyPr/>
        <a:lstStyle/>
        <a:p>
          <a:endParaRPr lang="fr-FR"/>
        </a:p>
      </dgm:t>
    </dgm:pt>
    <dgm:pt modelId="{B0553659-6B26-4A10-957E-B41BC57EEE30}" type="sibTrans" cxnId="{04081047-A1D3-48FD-A971-41BF717A6EFC}">
      <dgm:prSet/>
      <dgm:spPr/>
      <dgm:t>
        <a:bodyPr/>
        <a:lstStyle/>
        <a:p>
          <a:endParaRPr lang="fr-FR"/>
        </a:p>
      </dgm:t>
    </dgm:pt>
    <dgm:pt modelId="{E651009D-5E15-449C-A231-793EA2B6FF12}">
      <dgm:prSet phldrT="[Texte]" custT="1"/>
      <dgm:spPr>
        <a:solidFill>
          <a:srgbClr val="FFCC00"/>
        </a:solidFill>
      </dgm:spPr>
      <dgm:t>
        <a:bodyPr/>
        <a:lstStyle/>
        <a:p>
          <a:r>
            <a:rPr lang="fr-FR" sz="2800" dirty="0"/>
            <a:t>Gestion de données</a:t>
          </a:r>
        </a:p>
      </dgm:t>
    </dgm:pt>
    <dgm:pt modelId="{AD0AF189-042E-45CE-9D2D-6308D51F7E69}" type="parTrans" cxnId="{93A97B96-DF99-4FE2-9A96-2CB7D0CE32AD}">
      <dgm:prSet/>
      <dgm:spPr/>
      <dgm:t>
        <a:bodyPr/>
        <a:lstStyle/>
        <a:p>
          <a:endParaRPr lang="fr-FR"/>
        </a:p>
      </dgm:t>
    </dgm:pt>
    <dgm:pt modelId="{7DEE2004-C215-41E0-B9B4-B5D79EC3AF7B}" type="sibTrans" cxnId="{93A97B96-DF99-4FE2-9A96-2CB7D0CE32AD}">
      <dgm:prSet/>
      <dgm:spPr/>
      <dgm:t>
        <a:bodyPr/>
        <a:lstStyle/>
        <a:p>
          <a:endParaRPr lang="fr-FR"/>
        </a:p>
      </dgm:t>
    </dgm:pt>
    <dgm:pt modelId="{4D030FEC-DFFC-4793-9495-6A37098C798A}">
      <dgm:prSet phldrT="[Texte]" custT="1"/>
      <dgm:spPr>
        <a:solidFill>
          <a:srgbClr val="FFCC00"/>
        </a:solidFill>
      </dgm:spPr>
      <dgm:t>
        <a:bodyPr/>
        <a:lstStyle/>
        <a:p>
          <a:r>
            <a:rPr lang="fr-FR" sz="2800" dirty="0"/>
            <a:t>Imports</a:t>
          </a:r>
        </a:p>
      </dgm:t>
    </dgm:pt>
    <dgm:pt modelId="{0DB5FD27-2A39-486C-BE36-F9FD92DE3631}" type="parTrans" cxnId="{E21FD6D3-6B21-483D-B5F9-502C9A2CFD1C}">
      <dgm:prSet/>
      <dgm:spPr/>
      <dgm:t>
        <a:bodyPr/>
        <a:lstStyle/>
        <a:p>
          <a:endParaRPr lang="fr-FR"/>
        </a:p>
      </dgm:t>
    </dgm:pt>
    <dgm:pt modelId="{F9C9367D-13F7-4446-8825-753C60689DA4}" type="sibTrans" cxnId="{E21FD6D3-6B21-483D-B5F9-502C9A2CFD1C}">
      <dgm:prSet/>
      <dgm:spPr/>
      <dgm:t>
        <a:bodyPr/>
        <a:lstStyle/>
        <a:p>
          <a:endParaRPr lang="fr-FR"/>
        </a:p>
      </dgm:t>
    </dgm:pt>
    <dgm:pt modelId="{CF546425-DCFA-421E-AEA3-496D458D4044}">
      <dgm:prSet phldrT="[Texte]"/>
      <dgm:spPr>
        <a:solidFill>
          <a:srgbClr val="FFCC00"/>
        </a:solidFill>
      </dgm:spPr>
      <dgm:t>
        <a:bodyPr/>
        <a:lstStyle/>
        <a:p>
          <a:r>
            <a:rPr lang="fr-FR" dirty="0" err="1"/>
            <a:t>Webscrapping</a:t>
          </a:r>
          <a:endParaRPr lang="fr-FR" dirty="0"/>
        </a:p>
      </dgm:t>
    </dgm:pt>
    <dgm:pt modelId="{C6BF61EF-3765-4257-AF15-DDF5F6928A27}" type="parTrans" cxnId="{ECA7E3CD-6B32-4570-B17E-08FB571CF39E}">
      <dgm:prSet/>
      <dgm:spPr/>
      <dgm:t>
        <a:bodyPr/>
        <a:lstStyle/>
        <a:p>
          <a:endParaRPr lang="fr-FR"/>
        </a:p>
      </dgm:t>
    </dgm:pt>
    <dgm:pt modelId="{AF43F8C2-94E8-4FC6-850D-DD48F29FDE0E}" type="sibTrans" cxnId="{ECA7E3CD-6B32-4570-B17E-08FB571CF39E}">
      <dgm:prSet/>
      <dgm:spPr/>
      <dgm:t>
        <a:bodyPr/>
        <a:lstStyle/>
        <a:p>
          <a:endParaRPr lang="fr-FR"/>
        </a:p>
      </dgm:t>
    </dgm:pt>
    <dgm:pt modelId="{59F8A4E7-D6D4-49A3-93C5-441D9D0845FA}">
      <dgm:prSet phldrT="[Texte]"/>
      <dgm:spPr>
        <a:solidFill>
          <a:srgbClr val="FFCC00"/>
        </a:solidFill>
      </dgm:spPr>
      <dgm:t>
        <a:bodyPr/>
        <a:lstStyle/>
        <a:p>
          <a:r>
            <a:rPr lang="fr-FR" dirty="0" err="1"/>
            <a:t>Reporting</a:t>
          </a:r>
          <a:endParaRPr lang="fr-FR" dirty="0"/>
        </a:p>
      </dgm:t>
    </dgm:pt>
    <dgm:pt modelId="{70B69DBC-8EE6-4AAF-8321-5B63F6278EF1}" type="parTrans" cxnId="{EDF80B97-A173-4D27-9EE4-2E20D95B0C7F}">
      <dgm:prSet/>
      <dgm:spPr/>
      <dgm:t>
        <a:bodyPr/>
        <a:lstStyle/>
        <a:p>
          <a:endParaRPr lang="fr-FR"/>
        </a:p>
      </dgm:t>
    </dgm:pt>
    <dgm:pt modelId="{E8245FEB-6C40-495E-B74A-A24D57D9EA2A}" type="sibTrans" cxnId="{EDF80B97-A173-4D27-9EE4-2E20D95B0C7F}">
      <dgm:prSet/>
      <dgm:spPr/>
      <dgm:t>
        <a:bodyPr/>
        <a:lstStyle/>
        <a:p>
          <a:endParaRPr lang="fr-FR"/>
        </a:p>
      </dgm:t>
    </dgm:pt>
    <dgm:pt modelId="{1909AEC8-F3B3-4F69-963B-1ECA2C3259E2}">
      <dgm:prSet phldrT="[Texte]" custT="1"/>
      <dgm:spPr>
        <a:solidFill>
          <a:srgbClr val="FFCC00"/>
        </a:solidFill>
      </dgm:spPr>
      <dgm:t>
        <a:bodyPr/>
        <a:lstStyle/>
        <a:p>
          <a:r>
            <a:rPr lang="fr-FR" sz="2800" dirty="0"/>
            <a:t>Applications interactives</a:t>
          </a:r>
        </a:p>
      </dgm:t>
    </dgm:pt>
    <dgm:pt modelId="{EB11705B-2C93-4653-B3FF-8E9240DA05CF}" type="parTrans" cxnId="{B6FB784B-C099-4FC2-A735-401A8FE73615}">
      <dgm:prSet/>
      <dgm:spPr/>
      <dgm:t>
        <a:bodyPr/>
        <a:lstStyle/>
        <a:p>
          <a:endParaRPr lang="fr-FR"/>
        </a:p>
      </dgm:t>
    </dgm:pt>
    <dgm:pt modelId="{9174812C-EF69-4488-9B75-CDEDAA047249}" type="sibTrans" cxnId="{B6FB784B-C099-4FC2-A735-401A8FE73615}">
      <dgm:prSet/>
      <dgm:spPr/>
      <dgm:t>
        <a:bodyPr/>
        <a:lstStyle/>
        <a:p>
          <a:endParaRPr lang="fr-FR"/>
        </a:p>
      </dgm:t>
    </dgm:pt>
    <dgm:pt modelId="{420E56F5-E29D-4C75-BD06-0B25DA8D22C9}" type="pres">
      <dgm:prSet presAssocID="{E0947DF2-7747-47BE-A734-96BC2394AA2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3CB78A5-541B-4CE5-8416-42D3F1DCD3E3}" type="pres">
      <dgm:prSet presAssocID="{2F4DA4EE-A18E-4414-A047-A3EE879417EB}" presName="singleCycle" presStyleCnt="0"/>
      <dgm:spPr/>
    </dgm:pt>
    <dgm:pt modelId="{0D27D726-CED6-495F-B3BF-C9D6120B0B7F}" type="pres">
      <dgm:prSet presAssocID="{2F4DA4EE-A18E-4414-A047-A3EE879417EB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35CF0663-E985-413B-891B-E56E9AA2A991}" type="pres">
      <dgm:prSet presAssocID="{30B0D15B-3A3B-4B63-85D9-9B8F4CB8BF95}" presName="Name56" presStyleLbl="parChTrans1D2" presStyleIdx="0" presStyleCnt="7"/>
      <dgm:spPr/>
      <dgm:t>
        <a:bodyPr/>
        <a:lstStyle/>
        <a:p>
          <a:endParaRPr lang="fr-FR"/>
        </a:p>
      </dgm:t>
    </dgm:pt>
    <dgm:pt modelId="{71E90764-6A92-4378-9395-AC5EF6FEB273}" type="pres">
      <dgm:prSet presAssocID="{FB3C2501-6A17-44F0-806D-A17EACBBE8A7}" presName="text0" presStyleLbl="node1" presStyleIdx="1" presStyleCnt="8" custScaleX="215194" custRadScaleRad="92521" custRadScaleInc="58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79357-AA9D-4161-8959-0628F14E4C3E}" type="pres">
      <dgm:prSet presAssocID="{45133D56-B5D2-494D-AED9-3513D99FEBAE}" presName="Name56" presStyleLbl="parChTrans1D2" presStyleIdx="1" presStyleCnt="7"/>
      <dgm:spPr/>
      <dgm:t>
        <a:bodyPr/>
        <a:lstStyle/>
        <a:p>
          <a:endParaRPr lang="fr-FR"/>
        </a:p>
      </dgm:t>
    </dgm:pt>
    <dgm:pt modelId="{C16B12A1-D7EE-4D64-940A-7721582B58C0}" type="pres">
      <dgm:prSet presAssocID="{66390FC1-D4AB-4CB3-947A-09832A53008F}" presName="text0" presStyleLbl="node1" presStyleIdx="2" presStyleCnt="8" custScaleX="199896" custScaleY="100018" custRadScaleRad="158965" custRadScaleInc="384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98CC3F-06BF-4025-8B33-C773CAD8CA48}" type="pres">
      <dgm:prSet presAssocID="{AD0AF189-042E-45CE-9D2D-6308D51F7E69}" presName="Name56" presStyleLbl="parChTrans1D2" presStyleIdx="2" presStyleCnt="7"/>
      <dgm:spPr/>
      <dgm:t>
        <a:bodyPr/>
        <a:lstStyle/>
        <a:p>
          <a:endParaRPr lang="fr-FR"/>
        </a:p>
      </dgm:t>
    </dgm:pt>
    <dgm:pt modelId="{043033F6-CBC8-4EEC-8CC5-A47A2E959AC2}" type="pres">
      <dgm:prSet presAssocID="{E651009D-5E15-449C-A231-793EA2B6FF12}" presName="text0" presStyleLbl="node1" presStyleIdx="3" presStyleCnt="8" custScaleX="192306" custScaleY="113334" custRadScaleRad="110215" custRadScaleInc="-389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09F34D-5BC5-45FE-B4EC-E4A371D773D6}" type="pres">
      <dgm:prSet presAssocID="{0DB5FD27-2A39-486C-BE36-F9FD92DE3631}" presName="Name56" presStyleLbl="parChTrans1D2" presStyleIdx="3" presStyleCnt="7"/>
      <dgm:spPr/>
      <dgm:t>
        <a:bodyPr/>
        <a:lstStyle/>
        <a:p>
          <a:endParaRPr lang="fr-FR"/>
        </a:p>
      </dgm:t>
    </dgm:pt>
    <dgm:pt modelId="{68BD2AA3-47BF-46F8-BD3A-0A377B19D6BE}" type="pres">
      <dgm:prSet presAssocID="{4D030FEC-DFFC-4793-9495-6A37098C798A}" presName="text0" presStyleLbl="node1" presStyleIdx="4" presStyleCnt="8" custScaleX="154838" custScaleY="73349" custRadScaleRad="83516" custRadScaleInc="14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0773F3-64A3-4A4F-9CF8-18465057F32D}" type="pres">
      <dgm:prSet presAssocID="{C6BF61EF-3765-4257-AF15-DDF5F6928A27}" presName="Name56" presStyleLbl="parChTrans1D2" presStyleIdx="4" presStyleCnt="7"/>
      <dgm:spPr/>
      <dgm:t>
        <a:bodyPr/>
        <a:lstStyle/>
        <a:p>
          <a:endParaRPr lang="fr-FR"/>
        </a:p>
      </dgm:t>
    </dgm:pt>
    <dgm:pt modelId="{10121E60-EE22-4BC7-9426-0EAD39172C64}" type="pres">
      <dgm:prSet presAssocID="{CF546425-DCFA-421E-AEA3-496D458D4044}" presName="text0" presStyleLbl="node1" presStyleIdx="5" presStyleCnt="8" custScaleX="230727" custRadScaleRad="118833" custRadScaleInc="1367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FCC6DE-6073-4306-B1CB-A52DD7DD74E8}" type="pres">
      <dgm:prSet presAssocID="{70B69DBC-8EE6-4AAF-8321-5B63F6278EF1}" presName="Name56" presStyleLbl="parChTrans1D2" presStyleIdx="5" presStyleCnt="7"/>
      <dgm:spPr/>
      <dgm:t>
        <a:bodyPr/>
        <a:lstStyle/>
        <a:p>
          <a:endParaRPr lang="fr-FR"/>
        </a:p>
      </dgm:t>
    </dgm:pt>
    <dgm:pt modelId="{CEDABF85-94A9-4F7F-8F64-B890EA411740}" type="pres">
      <dgm:prSet presAssocID="{59F8A4E7-D6D4-49A3-93C5-441D9D0845FA}" presName="text0" presStyleLbl="node1" presStyleIdx="6" presStyleCnt="8" custScaleX="166674" custRadScaleRad="109237" custRadScaleInc="789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D3AE2-FC45-40BA-A39F-959A9D8F66C1}" type="pres">
      <dgm:prSet presAssocID="{EB11705B-2C93-4653-B3FF-8E9240DA05CF}" presName="Name56" presStyleLbl="parChTrans1D2" presStyleIdx="6" presStyleCnt="7"/>
      <dgm:spPr/>
      <dgm:t>
        <a:bodyPr/>
        <a:lstStyle/>
        <a:p>
          <a:endParaRPr lang="fr-FR"/>
        </a:p>
      </dgm:t>
    </dgm:pt>
    <dgm:pt modelId="{3687DB78-68A6-4865-9609-D0AA4D5AA78A}" type="pres">
      <dgm:prSet presAssocID="{1909AEC8-F3B3-4F69-963B-1ECA2C3259E2}" presName="text0" presStyleLbl="node1" presStyleIdx="7" presStyleCnt="8" custScaleX="229055" custScaleY="90193" custRadScaleRad="134136" custRadScaleInc="3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648247-BF7E-448D-A752-A4778802F8B3}" type="presOf" srcId="{66390FC1-D4AB-4CB3-947A-09832A53008F}" destId="{C16B12A1-D7EE-4D64-940A-7721582B58C0}" srcOrd="0" destOrd="0" presId="urn:microsoft.com/office/officeart/2008/layout/RadialCluster"/>
    <dgm:cxn modelId="{34CA5E62-471A-40D3-8D3F-BE7F2350D9DF}" type="presOf" srcId="{45133D56-B5D2-494D-AED9-3513D99FEBAE}" destId="{A6179357-AA9D-4161-8959-0628F14E4C3E}" srcOrd="0" destOrd="0" presId="urn:microsoft.com/office/officeart/2008/layout/RadialCluster"/>
    <dgm:cxn modelId="{11FD1675-E8DF-42A9-9E83-74A31F35A5B1}" type="presOf" srcId="{30B0D15B-3A3B-4B63-85D9-9B8F4CB8BF95}" destId="{35CF0663-E985-413B-891B-E56E9AA2A991}" srcOrd="0" destOrd="0" presId="urn:microsoft.com/office/officeart/2008/layout/RadialCluster"/>
    <dgm:cxn modelId="{87FEE3DC-10C1-49C7-91F0-AC88C33E7B1D}" type="presOf" srcId="{E0947DF2-7747-47BE-A734-96BC2394AA22}" destId="{420E56F5-E29D-4C75-BD06-0B25DA8D22C9}" srcOrd="0" destOrd="0" presId="urn:microsoft.com/office/officeart/2008/layout/RadialCluster"/>
    <dgm:cxn modelId="{93A97B96-DF99-4FE2-9A96-2CB7D0CE32AD}" srcId="{2F4DA4EE-A18E-4414-A047-A3EE879417EB}" destId="{E651009D-5E15-449C-A231-793EA2B6FF12}" srcOrd="2" destOrd="0" parTransId="{AD0AF189-042E-45CE-9D2D-6308D51F7E69}" sibTransId="{7DEE2004-C215-41E0-B9B4-B5D79EC3AF7B}"/>
    <dgm:cxn modelId="{27E713FB-9F82-40E8-BACA-A238EAD8D80A}" type="presOf" srcId="{C6BF61EF-3765-4257-AF15-DDF5F6928A27}" destId="{DA0773F3-64A3-4A4F-9CF8-18465057F32D}" srcOrd="0" destOrd="0" presId="urn:microsoft.com/office/officeart/2008/layout/RadialCluster"/>
    <dgm:cxn modelId="{05B80E4B-689C-46AB-8E89-67BC513EEACF}" srcId="{E0947DF2-7747-47BE-A734-96BC2394AA22}" destId="{2F4DA4EE-A18E-4414-A047-A3EE879417EB}" srcOrd="0" destOrd="0" parTransId="{B99AEB9E-B2F5-4AF9-AB50-20CFFCB726D6}" sibTransId="{BF2EF5D0-312E-49E1-BA67-926228A7198E}"/>
    <dgm:cxn modelId="{D34E3071-ADB4-4BE6-8A88-64BE7663DCFA}" type="presOf" srcId="{59F8A4E7-D6D4-49A3-93C5-441D9D0845FA}" destId="{CEDABF85-94A9-4F7F-8F64-B890EA411740}" srcOrd="0" destOrd="0" presId="urn:microsoft.com/office/officeart/2008/layout/RadialCluster"/>
    <dgm:cxn modelId="{D9CF5B25-B06D-4E8F-878D-DEF92A9FEEFB}" type="presOf" srcId="{0DB5FD27-2A39-486C-BE36-F9FD92DE3631}" destId="{4E09F34D-5BC5-45FE-B4EC-E4A371D773D6}" srcOrd="0" destOrd="0" presId="urn:microsoft.com/office/officeart/2008/layout/RadialCluster"/>
    <dgm:cxn modelId="{28795822-2A7B-4558-987E-0FDCF2E5B5F4}" type="presOf" srcId="{70B69DBC-8EE6-4AAF-8321-5B63F6278EF1}" destId="{31FCC6DE-6073-4306-B1CB-A52DD7DD74E8}" srcOrd="0" destOrd="0" presId="urn:microsoft.com/office/officeart/2008/layout/RadialCluster"/>
    <dgm:cxn modelId="{884E61B0-F9BF-4ECB-BC1C-31A180CB9E3C}" srcId="{2F4DA4EE-A18E-4414-A047-A3EE879417EB}" destId="{FB3C2501-6A17-44F0-806D-A17EACBBE8A7}" srcOrd="0" destOrd="0" parTransId="{30B0D15B-3A3B-4B63-85D9-9B8F4CB8BF95}" sibTransId="{E1BEDAC4-A1F1-47A6-AD2A-DF3901D618DD}"/>
    <dgm:cxn modelId="{06C38B2B-8756-4386-9514-D262AB8C8DE6}" type="presOf" srcId="{E651009D-5E15-449C-A231-793EA2B6FF12}" destId="{043033F6-CBC8-4EEC-8CC5-A47A2E959AC2}" srcOrd="0" destOrd="0" presId="urn:microsoft.com/office/officeart/2008/layout/RadialCluster"/>
    <dgm:cxn modelId="{B6FB784B-C099-4FC2-A735-401A8FE73615}" srcId="{2F4DA4EE-A18E-4414-A047-A3EE879417EB}" destId="{1909AEC8-F3B3-4F69-963B-1ECA2C3259E2}" srcOrd="6" destOrd="0" parTransId="{EB11705B-2C93-4653-B3FF-8E9240DA05CF}" sibTransId="{9174812C-EF69-4488-9B75-CDEDAA047249}"/>
    <dgm:cxn modelId="{DCBCA7FE-CB76-4952-A45A-CC8DD31861E2}" type="presOf" srcId="{EB11705B-2C93-4653-B3FF-8E9240DA05CF}" destId="{437D3AE2-FC45-40BA-A39F-959A9D8F66C1}" srcOrd="0" destOrd="0" presId="urn:microsoft.com/office/officeart/2008/layout/RadialCluster"/>
    <dgm:cxn modelId="{A9C3F43B-8B5B-4568-9E24-936A47D5488D}" type="presOf" srcId="{CF546425-DCFA-421E-AEA3-496D458D4044}" destId="{10121E60-EE22-4BC7-9426-0EAD39172C64}" srcOrd="0" destOrd="0" presId="urn:microsoft.com/office/officeart/2008/layout/RadialCluster"/>
    <dgm:cxn modelId="{9975E7DB-6F48-4F15-B020-96D1E7927BE7}" type="presOf" srcId="{2F4DA4EE-A18E-4414-A047-A3EE879417EB}" destId="{0D27D726-CED6-495F-B3BF-C9D6120B0B7F}" srcOrd="0" destOrd="0" presId="urn:microsoft.com/office/officeart/2008/layout/RadialCluster"/>
    <dgm:cxn modelId="{E21FD6D3-6B21-483D-B5F9-502C9A2CFD1C}" srcId="{2F4DA4EE-A18E-4414-A047-A3EE879417EB}" destId="{4D030FEC-DFFC-4793-9495-6A37098C798A}" srcOrd="3" destOrd="0" parTransId="{0DB5FD27-2A39-486C-BE36-F9FD92DE3631}" sibTransId="{F9C9367D-13F7-4446-8825-753C60689DA4}"/>
    <dgm:cxn modelId="{ECA7E3CD-6B32-4570-B17E-08FB571CF39E}" srcId="{2F4DA4EE-A18E-4414-A047-A3EE879417EB}" destId="{CF546425-DCFA-421E-AEA3-496D458D4044}" srcOrd="4" destOrd="0" parTransId="{C6BF61EF-3765-4257-AF15-DDF5F6928A27}" sibTransId="{AF43F8C2-94E8-4FC6-850D-DD48F29FDE0E}"/>
    <dgm:cxn modelId="{B8684B27-BE41-406D-9356-C884DE4C1099}" type="presOf" srcId="{FB3C2501-6A17-44F0-806D-A17EACBBE8A7}" destId="{71E90764-6A92-4378-9395-AC5EF6FEB273}" srcOrd="0" destOrd="0" presId="urn:microsoft.com/office/officeart/2008/layout/RadialCluster"/>
    <dgm:cxn modelId="{ACD354DD-8125-4FF6-9F64-BD9EF5EF3B1F}" type="presOf" srcId="{1909AEC8-F3B3-4F69-963B-1ECA2C3259E2}" destId="{3687DB78-68A6-4865-9609-D0AA4D5AA78A}" srcOrd="0" destOrd="0" presId="urn:microsoft.com/office/officeart/2008/layout/RadialCluster"/>
    <dgm:cxn modelId="{AA18D07F-D6BD-4E4F-8758-F9AD0D7AAA03}" type="presOf" srcId="{4D030FEC-DFFC-4793-9495-6A37098C798A}" destId="{68BD2AA3-47BF-46F8-BD3A-0A377B19D6BE}" srcOrd="0" destOrd="0" presId="urn:microsoft.com/office/officeart/2008/layout/RadialCluster"/>
    <dgm:cxn modelId="{04081047-A1D3-48FD-A971-41BF717A6EFC}" srcId="{2F4DA4EE-A18E-4414-A047-A3EE879417EB}" destId="{66390FC1-D4AB-4CB3-947A-09832A53008F}" srcOrd="1" destOrd="0" parTransId="{45133D56-B5D2-494D-AED9-3513D99FEBAE}" sibTransId="{B0553659-6B26-4A10-957E-B41BC57EEE30}"/>
    <dgm:cxn modelId="{D619EF17-CAFD-42CA-BF13-B6646FC52A0D}" type="presOf" srcId="{AD0AF189-042E-45CE-9D2D-6308D51F7E69}" destId="{6098CC3F-06BF-4025-8B33-C773CAD8CA48}" srcOrd="0" destOrd="0" presId="urn:microsoft.com/office/officeart/2008/layout/RadialCluster"/>
    <dgm:cxn modelId="{EDF80B97-A173-4D27-9EE4-2E20D95B0C7F}" srcId="{2F4DA4EE-A18E-4414-A047-A3EE879417EB}" destId="{59F8A4E7-D6D4-49A3-93C5-441D9D0845FA}" srcOrd="5" destOrd="0" parTransId="{70B69DBC-8EE6-4AAF-8321-5B63F6278EF1}" sibTransId="{E8245FEB-6C40-495E-B74A-A24D57D9EA2A}"/>
    <dgm:cxn modelId="{0A6E5AE5-F1AE-478F-8A23-03D4A4AF66CF}" type="presParOf" srcId="{420E56F5-E29D-4C75-BD06-0B25DA8D22C9}" destId="{43CB78A5-541B-4CE5-8416-42D3F1DCD3E3}" srcOrd="0" destOrd="0" presId="urn:microsoft.com/office/officeart/2008/layout/RadialCluster"/>
    <dgm:cxn modelId="{E3CC0188-EB7C-4FF3-AD8C-8C44CA071A08}" type="presParOf" srcId="{43CB78A5-541B-4CE5-8416-42D3F1DCD3E3}" destId="{0D27D726-CED6-495F-B3BF-C9D6120B0B7F}" srcOrd="0" destOrd="0" presId="urn:microsoft.com/office/officeart/2008/layout/RadialCluster"/>
    <dgm:cxn modelId="{E149864A-56DC-4974-859D-60BD974E9702}" type="presParOf" srcId="{43CB78A5-541B-4CE5-8416-42D3F1DCD3E3}" destId="{35CF0663-E985-413B-891B-E56E9AA2A991}" srcOrd="1" destOrd="0" presId="urn:microsoft.com/office/officeart/2008/layout/RadialCluster"/>
    <dgm:cxn modelId="{C414A494-A193-4D3C-BB32-974C07E947D9}" type="presParOf" srcId="{43CB78A5-541B-4CE5-8416-42D3F1DCD3E3}" destId="{71E90764-6A92-4378-9395-AC5EF6FEB273}" srcOrd="2" destOrd="0" presId="urn:microsoft.com/office/officeart/2008/layout/RadialCluster"/>
    <dgm:cxn modelId="{222C68F8-FA17-4629-9400-27C3B244C34F}" type="presParOf" srcId="{43CB78A5-541B-4CE5-8416-42D3F1DCD3E3}" destId="{A6179357-AA9D-4161-8959-0628F14E4C3E}" srcOrd="3" destOrd="0" presId="urn:microsoft.com/office/officeart/2008/layout/RadialCluster"/>
    <dgm:cxn modelId="{232495A1-3012-4DCF-8E65-0E5DC17959D2}" type="presParOf" srcId="{43CB78A5-541B-4CE5-8416-42D3F1DCD3E3}" destId="{C16B12A1-D7EE-4D64-940A-7721582B58C0}" srcOrd="4" destOrd="0" presId="urn:microsoft.com/office/officeart/2008/layout/RadialCluster"/>
    <dgm:cxn modelId="{02277C45-5690-4637-AF6F-2C0886294591}" type="presParOf" srcId="{43CB78A5-541B-4CE5-8416-42D3F1DCD3E3}" destId="{6098CC3F-06BF-4025-8B33-C773CAD8CA48}" srcOrd="5" destOrd="0" presId="urn:microsoft.com/office/officeart/2008/layout/RadialCluster"/>
    <dgm:cxn modelId="{23DEC8AD-F62E-4F7F-89F1-CF4D10A67C57}" type="presParOf" srcId="{43CB78A5-541B-4CE5-8416-42D3F1DCD3E3}" destId="{043033F6-CBC8-4EEC-8CC5-A47A2E959AC2}" srcOrd="6" destOrd="0" presId="urn:microsoft.com/office/officeart/2008/layout/RadialCluster"/>
    <dgm:cxn modelId="{67F6D18A-A920-4650-8E0B-6028EB341145}" type="presParOf" srcId="{43CB78A5-541B-4CE5-8416-42D3F1DCD3E3}" destId="{4E09F34D-5BC5-45FE-B4EC-E4A371D773D6}" srcOrd="7" destOrd="0" presId="urn:microsoft.com/office/officeart/2008/layout/RadialCluster"/>
    <dgm:cxn modelId="{2F8BAF1F-5492-4DEC-B397-777F2F1B6666}" type="presParOf" srcId="{43CB78A5-541B-4CE5-8416-42D3F1DCD3E3}" destId="{68BD2AA3-47BF-46F8-BD3A-0A377B19D6BE}" srcOrd="8" destOrd="0" presId="urn:microsoft.com/office/officeart/2008/layout/RadialCluster"/>
    <dgm:cxn modelId="{FB672CA3-498C-4F0E-AF6D-AA5FA248B79B}" type="presParOf" srcId="{43CB78A5-541B-4CE5-8416-42D3F1DCD3E3}" destId="{DA0773F3-64A3-4A4F-9CF8-18465057F32D}" srcOrd="9" destOrd="0" presId="urn:microsoft.com/office/officeart/2008/layout/RadialCluster"/>
    <dgm:cxn modelId="{A0A03CB5-038D-4CB9-BE3E-6372B4C77823}" type="presParOf" srcId="{43CB78A5-541B-4CE5-8416-42D3F1DCD3E3}" destId="{10121E60-EE22-4BC7-9426-0EAD39172C64}" srcOrd="10" destOrd="0" presId="urn:microsoft.com/office/officeart/2008/layout/RadialCluster"/>
    <dgm:cxn modelId="{F19A939F-7077-4235-BF3E-2110760B83EE}" type="presParOf" srcId="{43CB78A5-541B-4CE5-8416-42D3F1DCD3E3}" destId="{31FCC6DE-6073-4306-B1CB-A52DD7DD74E8}" srcOrd="11" destOrd="0" presId="urn:microsoft.com/office/officeart/2008/layout/RadialCluster"/>
    <dgm:cxn modelId="{AD9EA3FE-C002-403F-A6B1-39D9A942459D}" type="presParOf" srcId="{43CB78A5-541B-4CE5-8416-42D3F1DCD3E3}" destId="{CEDABF85-94A9-4F7F-8F64-B890EA411740}" srcOrd="12" destOrd="0" presId="urn:microsoft.com/office/officeart/2008/layout/RadialCluster"/>
    <dgm:cxn modelId="{55D5ED47-E100-4EDB-9231-08AE67D33DBF}" type="presParOf" srcId="{43CB78A5-541B-4CE5-8416-42D3F1DCD3E3}" destId="{437D3AE2-FC45-40BA-A39F-959A9D8F66C1}" srcOrd="13" destOrd="0" presId="urn:microsoft.com/office/officeart/2008/layout/RadialCluster"/>
    <dgm:cxn modelId="{8E4CB44D-F542-448B-AB6E-3D9CD83C51F1}" type="presParOf" srcId="{43CB78A5-541B-4CE5-8416-42D3F1DCD3E3}" destId="{3687DB78-68A6-4865-9609-D0AA4D5AA78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7D726-CED6-495F-B3BF-C9D6120B0B7F}">
      <dsp:nvSpPr>
        <dsp:cNvPr id="0" name=""/>
        <dsp:cNvSpPr/>
      </dsp:nvSpPr>
      <dsp:spPr>
        <a:xfrm>
          <a:off x="3589306" y="1989620"/>
          <a:ext cx="1611964" cy="1611964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600" b="1" kern="1200" dirty="0"/>
            <a:t>R</a:t>
          </a:r>
        </a:p>
      </dsp:txBody>
      <dsp:txXfrm>
        <a:off x="3667996" y="2068310"/>
        <a:ext cx="1454584" cy="1454584"/>
      </dsp:txXfrm>
    </dsp:sp>
    <dsp:sp modelId="{35CF0663-E985-413B-891B-E56E9AA2A991}">
      <dsp:nvSpPr>
        <dsp:cNvPr id="0" name=""/>
        <dsp:cNvSpPr/>
      </dsp:nvSpPr>
      <dsp:spPr>
        <a:xfrm rot="17097727">
          <a:off x="4372044" y="1678837"/>
          <a:ext cx="643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378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0764-6A92-4378-9395-AC5EF6FEB273}">
      <dsp:nvSpPr>
        <dsp:cNvPr id="0" name=""/>
        <dsp:cNvSpPr/>
      </dsp:nvSpPr>
      <dsp:spPr>
        <a:xfrm>
          <a:off x="3759034" y="288038"/>
          <a:ext cx="2324130" cy="1080016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Modélisation</a:t>
          </a:r>
        </a:p>
      </dsp:txBody>
      <dsp:txXfrm>
        <a:off x="3811756" y="340760"/>
        <a:ext cx="2218686" cy="974572"/>
      </dsp:txXfrm>
    </dsp:sp>
    <dsp:sp modelId="{A6179357-AA9D-4161-8959-0628F14E4C3E}">
      <dsp:nvSpPr>
        <dsp:cNvPr id="0" name=""/>
        <dsp:cNvSpPr/>
      </dsp:nvSpPr>
      <dsp:spPr>
        <a:xfrm rot="19879082">
          <a:off x="5111996" y="2005475"/>
          <a:ext cx="14551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138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B12A1-D7EE-4D64-940A-7721582B58C0}">
      <dsp:nvSpPr>
        <dsp:cNvPr id="0" name=""/>
        <dsp:cNvSpPr/>
      </dsp:nvSpPr>
      <dsp:spPr>
        <a:xfrm>
          <a:off x="6385665" y="576069"/>
          <a:ext cx="2158909" cy="1080210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Machine </a:t>
          </a:r>
          <a:r>
            <a:rPr lang="fr-FR" sz="2800" kern="1200" dirty="0" err="1"/>
            <a:t>learning</a:t>
          </a:r>
          <a:endParaRPr lang="fr-FR" sz="2800" kern="1200" dirty="0"/>
        </a:p>
      </dsp:txBody>
      <dsp:txXfrm>
        <a:off x="6438397" y="628801"/>
        <a:ext cx="2053445" cy="974746"/>
      </dsp:txXfrm>
    </dsp:sp>
    <dsp:sp modelId="{6098CC3F-06BF-4025-8B33-C773CAD8CA48}">
      <dsp:nvSpPr>
        <dsp:cNvPr id="0" name=""/>
        <dsp:cNvSpPr/>
      </dsp:nvSpPr>
      <dsp:spPr>
        <a:xfrm rot="171057">
          <a:off x="5200912" y="2850148"/>
          <a:ext cx="5793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354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033F6-CBC8-4EEC-8CC5-A47A2E959AC2}">
      <dsp:nvSpPr>
        <dsp:cNvPr id="0" name=""/>
        <dsp:cNvSpPr/>
      </dsp:nvSpPr>
      <dsp:spPr>
        <a:xfrm>
          <a:off x="5779908" y="2304258"/>
          <a:ext cx="2076936" cy="1224025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Gestion de données</a:t>
          </a:r>
        </a:p>
      </dsp:txBody>
      <dsp:txXfrm>
        <a:off x="5839660" y="2364010"/>
        <a:ext cx="1957432" cy="1104521"/>
      </dsp:txXfrm>
    </dsp:sp>
    <dsp:sp modelId="{4E09F34D-5BC5-45FE-B4EC-E4A371D773D6}">
      <dsp:nvSpPr>
        <dsp:cNvPr id="0" name=""/>
        <dsp:cNvSpPr/>
      </dsp:nvSpPr>
      <dsp:spPr>
        <a:xfrm rot="4081659">
          <a:off x="4550821" y="3852974"/>
          <a:ext cx="542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158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D2AA3-47BF-46F8-BD3A-0A377B19D6BE}">
      <dsp:nvSpPr>
        <dsp:cNvPr id="0" name=""/>
        <dsp:cNvSpPr/>
      </dsp:nvSpPr>
      <dsp:spPr>
        <a:xfrm>
          <a:off x="4246998" y="4104364"/>
          <a:ext cx="1672275" cy="792181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Imports</a:t>
          </a:r>
        </a:p>
      </dsp:txBody>
      <dsp:txXfrm>
        <a:off x="4285669" y="4143035"/>
        <a:ext cx="1594933" cy="714839"/>
      </dsp:txXfrm>
    </dsp:sp>
    <dsp:sp modelId="{DA0773F3-64A3-4A4F-9CF8-18465057F32D}">
      <dsp:nvSpPr>
        <dsp:cNvPr id="0" name=""/>
        <dsp:cNvSpPr/>
      </dsp:nvSpPr>
      <dsp:spPr>
        <a:xfrm rot="9053023">
          <a:off x="3042734" y="3386452"/>
          <a:ext cx="5834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34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21E60-EE22-4BC7-9426-0EAD39172C64}">
      <dsp:nvSpPr>
        <dsp:cNvPr id="0" name=""/>
        <dsp:cNvSpPr/>
      </dsp:nvSpPr>
      <dsp:spPr>
        <a:xfrm>
          <a:off x="864098" y="3528397"/>
          <a:ext cx="2491889" cy="1080016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/>
            <a:t>Webscrapping</a:t>
          </a:r>
          <a:endParaRPr lang="fr-FR" sz="2800" kern="1200" dirty="0"/>
        </a:p>
      </dsp:txBody>
      <dsp:txXfrm>
        <a:off x="916820" y="3581119"/>
        <a:ext cx="2386445" cy="974572"/>
      </dsp:txXfrm>
    </dsp:sp>
    <dsp:sp modelId="{31FCC6DE-6073-4306-B1CB-A52DD7DD74E8}">
      <dsp:nvSpPr>
        <dsp:cNvPr id="0" name=""/>
        <dsp:cNvSpPr/>
      </dsp:nvSpPr>
      <dsp:spPr>
        <a:xfrm rot="11246426">
          <a:off x="2908145" y="2646056"/>
          <a:ext cx="684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040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ABF85-94A9-4F7F-8F64-B890EA411740}">
      <dsp:nvSpPr>
        <dsp:cNvPr id="0" name=""/>
        <dsp:cNvSpPr/>
      </dsp:nvSpPr>
      <dsp:spPr>
        <a:xfrm>
          <a:off x="1110919" y="1944215"/>
          <a:ext cx="1800106" cy="1080016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/>
            <a:t>Reporting</a:t>
          </a:r>
          <a:endParaRPr lang="fr-FR" sz="2800" kern="1200" dirty="0"/>
        </a:p>
      </dsp:txBody>
      <dsp:txXfrm>
        <a:off x="1163641" y="1996937"/>
        <a:ext cx="1694662" cy="974572"/>
      </dsp:txXfrm>
    </dsp:sp>
    <dsp:sp modelId="{437D3AE2-FC45-40BA-A39F-959A9D8F66C1}">
      <dsp:nvSpPr>
        <dsp:cNvPr id="0" name=""/>
        <dsp:cNvSpPr/>
      </dsp:nvSpPr>
      <dsp:spPr>
        <a:xfrm rot="13167576">
          <a:off x="2577129" y="1769150"/>
          <a:ext cx="11423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365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7DB78-68A6-4865-9609-D0AA4D5AA78A}">
      <dsp:nvSpPr>
        <dsp:cNvPr id="0" name=""/>
        <dsp:cNvSpPr/>
      </dsp:nvSpPr>
      <dsp:spPr>
        <a:xfrm>
          <a:off x="878713" y="432045"/>
          <a:ext cx="2473831" cy="974099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Applications interactives</a:t>
          </a:r>
        </a:p>
      </dsp:txBody>
      <dsp:txXfrm>
        <a:off x="926265" y="479597"/>
        <a:ext cx="2378727" cy="878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87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78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 userDrawn="1"/>
        </p:nvSpPr>
        <p:spPr bwMode="auto">
          <a:xfrm>
            <a:off x="2362200" y="6248400"/>
            <a:ext cx="609600" cy="609600"/>
          </a:xfrm>
          <a:prstGeom prst="ellipse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248400"/>
            <a:ext cx="2667000" cy="609600"/>
          </a:xfrm>
          <a:prstGeom prst="rect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EAEAEA"/>
                </a:solidFill>
                <a:latin typeface="Impact" pitchFamily="34" charset="0"/>
              </a:rPr>
              <a:t>Olivier Decourt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EAEAEA"/>
                </a:solidFill>
                <a:latin typeface="Impact" pitchFamily="34" charset="0"/>
              </a:rPr>
              <a:t>http://www.od-datamining.com</a:t>
            </a:r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304800" y="0"/>
            <a:ext cx="8839200" cy="304800"/>
            <a:chOff x="192" y="0"/>
            <a:chExt cx="5568" cy="192"/>
          </a:xfrm>
          <a:solidFill>
            <a:srgbClr val="E88A00"/>
          </a:solidFill>
        </p:grpSpPr>
        <p:sp>
          <p:nvSpPr>
            <p:cNvPr id="8" name="Oval 9"/>
            <p:cNvSpPr>
              <a:spLocks noChangeArrowheads="1"/>
            </p:cNvSpPr>
            <p:nvPr userDrawn="1"/>
          </p:nvSpPr>
          <p:spPr bwMode="auto">
            <a:xfrm flipH="1">
              <a:off x="192" y="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 flipH="1">
              <a:off x="288" y="0"/>
              <a:ext cx="5472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 du masque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4654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791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827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209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5794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267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7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4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765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6396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70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601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59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19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7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0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17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8EC9-5CDF-45C3-A9BF-8FD57A433A65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B7F3-E7F5-48BF-9631-7B9F26AA4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93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12"/>
          <p:cNvSpPr>
            <a:spLocks noChangeArrowheads="1"/>
          </p:cNvSpPr>
          <p:nvPr userDrawn="1"/>
        </p:nvSpPr>
        <p:spPr bwMode="auto">
          <a:xfrm>
            <a:off x="2362200" y="6248400"/>
            <a:ext cx="609600" cy="609600"/>
          </a:xfrm>
          <a:prstGeom prst="ellipse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6248400"/>
            <a:ext cx="2667000" cy="609600"/>
          </a:xfrm>
          <a:prstGeom prst="rect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30" name="Oval 9"/>
          <p:cNvSpPr>
            <a:spLocks noChangeArrowheads="1"/>
          </p:cNvSpPr>
          <p:nvPr userDrawn="1"/>
        </p:nvSpPr>
        <p:spPr bwMode="auto">
          <a:xfrm>
            <a:off x="8566150" y="6281738"/>
            <a:ext cx="533400" cy="533400"/>
          </a:xfrm>
          <a:prstGeom prst="ellipse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B3120CF-694A-4E92-811D-FCB688A88244}" type="slidenum">
              <a:rPr lang="fr-FR" sz="1200" b="1">
                <a:solidFill>
                  <a:srgbClr val="FFFFFF"/>
                </a:solidFill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20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76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FFFFFF"/>
                </a:solidFill>
                <a:latin typeface="Impact" pitchFamily="34" charset="0"/>
              </a:rPr>
              <a:t>Olivier </a:t>
            </a:r>
            <a:r>
              <a:rPr lang="fr-FR" sz="1400" dirty="0" err="1">
                <a:solidFill>
                  <a:srgbClr val="FFFFFF"/>
                </a:solidFill>
                <a:latin typeface="Impact" pitchFamily="34" charset="0"/>
              </a:rPr>
              <a:t>Decourt</a:t>
            </a:r>
            <a:endParaRPr lang="fr-FR" sz="1400" dirty="0">
              <a:solidFill>
                <a:srgbClr val="FFFFFF"/>
              </a:solidFill>
              <a:latin typeface="Impac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FFFFFF"/>
                </a:solidFill>
                <a:latin typeface="Impact" pitchFamily="34" charset="0"/>
              </a:rPr>
              <a:t>http://www.od-datamining.com</a:t>
            </a:r>
          </a:p>
        </p:txBody>
      </p:sp>
      <p:grpSp>
        <p:nvGrpSpPr>
          <p:cNvPr id="1032" name="Group 19"/>
          <p:cNvGrpSpPr>
            <a:grpSpLocks/>
          </p:cNvGrpSpPr>
          <p:nvPr userDrawn="1"/>
        </p:nvGrpSpPr>
        <p:grpSpPr bwMode="auto">
          <a:xfrm>
            <a:off x="304800" y="0"/>
            <a:ext cx="8839200" cy="304800"/>
            <a:chOff x="192" y="0"/>
            <a:chExt cx="5568" cy="192"/>
          </a:xfrm>
          <a:solidFill>
            <a:srgbClr val="E88A00"/>
          </a:solidFill>
        </p:grpSpPr>
        <p:sp>
          <p:nvSpPr>
            <p:cNvPr id="1034" name="Oval 15"/>
            <p:cNvSpPr>
              <a:spLocks noChangeArrowheads="1"/>
            </p:cNvSpPr>
            <p:nvPr userDrawn="1"/>
          </p:nvSpPr>
          <p:spPr bwMode="auto">
            <a:xfrm flipH="1">
              <a:off x="192" y="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srgbClr val="FFFFFF"/>
                </a:solidFill>
                <a:cs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 userDrawn="1"/>
          </p:nvSpPr>
          <p:spPr bwMode="auto">
            <a:xfrm flipH="1">
              <a:off x="288" y="0"/>
              <a:ext cx="5472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00" b="1">
                <a:solidFill>
                  <a:srgbClr val="FFFFFF"/>
                </a:solidFill>
                <a:cs typeface="Tahoma" pitchFamily="34" charset="0"/>
              </a:endParaRPr>
            </a:p>
          </p:txBody>
        </p:sp>
      </p:grpSp>
      <p:sp>
        <p:nvSpPr>
          <p:cNvPr id="1033" name="Text Box 20"/>
          <p:cNvSpPr txBox="1">
            <a:spLocks noChangeArrowheads="1"/>
          </p:cNvSpPr>
          <p:nvPr userDrawn="1"/>
        </p:nvSpPr>
        <p:spPr bwMode="auto">
          <a:xfrm>
            <a:off x="5410200" y="0"/>
            <a:ext cx="373380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EAEAEA"/>
                </a:solidFill>
                <a:latin typeface="Impact" pitchFamily="34" charset="0"/>
              </a:rPr>
              <a:t>Initiation à R</a:t>
            </a:r>
          </a:p>
        </p:txBody>
      </p:sp>
    </p:spTree>
    <p:extLst>
      <p:ext uri="{BB962C8B-B14F-4D97-AF65-F5344CB8AC3E}">
        <p14:creationId xmlns:p14="http://schemas.microsoft.com/office/powerpoint/2010/main" val="27074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0" indent="0" algn="just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900113" indent="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3pPr>
      <a:lvl4pPr marL="1435100" indent="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800225" indent="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7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0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3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8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1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7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1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4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610600" cy="701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600" b="1" dirty="0">
                <a:solidFill>
                  <a:srgbClr val="E88A00"/>
                </a:solidFill>
                <a:latin typeface="Century Gothic" pitchFamily="34" charset="0"/>
              </a:rPr>
              <a:t>Olivier Decourt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http://www.od-datamining.com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184" y="548680"/>
            <a:ext cx="8425631" cy="2286000"/>
          </a:xfrm>
        </p:spPr>
        <p:txBody>
          <a:bodyPr/>
          <a:lstStyle/>
          <a:p>
            <a:pPr eaLnBrk="1" hangingPunct="1"/>
            <a:r>
              <a:rPr lang="fr-FR" sz="6600" b="1" dirty="0">
                <a:latin typeface="Franklin Gothic Medium" pitchFamily="34" charset="0"/>
              </a:rPr>
              <a:t>Initiation à R</a:t>
            </a:r>
            <a:endParaRPr lang="fr-FR" sz="4800" i="1" dirty="0">
              <a:latin typeface="Franklin Gothic Medium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3508"/>
            <a:ext cx="5796136" cy="20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Packages (3/4)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558608" cy="3606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readxl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 de classeurs</a:t>
                      </a:r>
                      <a:r>
                        <a:rPr lang="fr-FR" baseline="0" dirty="0"/>
                        <a:t> Excel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jsonlight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 de fichiers JSON</a:t>
                      </a:r>
                      <a:endParaRPr lang="fr-FR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haven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 de fichiers SAS, SPSS, Stata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foreign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 de</a:t>
                      </a:r>
                      <a:r>
                        <a:rPr lang="fr-FR" baseline="0" dirty="0"/>
                        <a:t> fichiers DBF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lubridate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Gestion des données dates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stringr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Gestion des données 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forcats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Gestion des données qualitatives (facteurs)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dplyr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data.table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Manipulation</a:t>
                      </a:r>
                      <a:r>
                        <a:rPr lang="fr-FR" baseline="0" dirty="0"/>
                        <a:t> de données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0355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4.11- Transpositions (3/6)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14738"/>
            <a:ext cx="7772400" cy="3847723"/>
          </a:xfrm>
        </p:spPr>
      </p:pic>
    </p:spTree>
    <p:extLst>
      <p:ext uri="{BB962C8B-B14F-4D97-AF65-F5344CB8AC3E}">
        <p14:creationId xmlns:p14="http://schemas.microsoft.com/office/powerpoint/2010/main" val="10800643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4.11- Transpositions (4/6)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dcast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(data,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equation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fun=stat)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data</a:t>
            </a:r>
            <a:r>
              <a:rPr lang="fr-FR" dirty="0"/>
              <a:t> = données issues de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melt</a:t>
            </a:r>
            <a:r>
              <a:rPr lang="fr-FR" dirty="0">
                <a:cs typeface="Courier New" pitchFamily="49" charset="0"/>
              </a:rPr>
              <a:t> ou un </a:t>
            </a:r>
            <a:r>
              <a:rPr lang="fr-FR" dirty="0" err="1">
                <a:cs typeface="Courier New" pitchFamily="49" charset="0"/>
              </a:rPr>
              <a:t>dataframe</a:t>
            </a:r>
            <a:r>
              <a:rPr lang="fr-FR" dirty="0">
                <a:cs typeface="Courier New" pitchFamily="49" charset="0"/>
              </a:rPr>
              <a:t> avec des colonnes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variable</a:t>
            </a:r>
            <a:r>
              <a:rPr lang="fr-FR" dirty="0">
                <a:cs typeface="Courier New" pitchFamily="49" charset="0"/>
              </a:rPr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value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equation</a:t>
            </a:r>
            <a:r>
              <a:rPr lang="fr-FR" dirty="0"/>
              <a:t> = sous la forme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pivot ~ mobile</a:t>
            </a:r>
            <a:r>
              <a:rPr lang="fr-FR" dirty="0"/>
              <a:t> ; à gauche de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~</a:t>
            </a:r>
            <a:r>
              <a:rPr lang="fr-FR" dirty="0"/>
              <a:t> ce qui reste en colonnes, à droite ce qui pivote</a:t>
            </a:r>
          </a:p>
        </p:txBody>
      </p:sp>
    </p:spTree>
    <p:extLst>
      <p:ext uri="{BB962C8B-B14F-4D97-AF65-F5344CB8AC3E}">
        <p14:creationId xmlns:p14="http://schemas.microsoft.com/office/powerpoint/2010/main" val="41978407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4.11- Transpositions (5/6)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981200"/>
            <a:ext cx="5821679" cy="4114800"/>
          </a:xfrm>
        </p:spPr>
      </p:pic>
    </p:spTree>
    <p:extLst>
      <p:ext uri="{BB962C8B-B14F-4D97-AF65-F5344CB8AC3E}">
        <p14:creationId xmlns:p14="http://schemas.microsoft.com/office/powerpoint/2010/main" val="6190559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4.11- Transpositions (6/6)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dcast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(data,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equation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fun=stat)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stat</a:t>
            </a:r>
            <a:r>
              <a:rPr lang="fr-FR" dirty="0"/>
              <a:t> = fonction d'agrégation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Moyenne ou médiane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mean</a:t>
            </a:r>
            <a:r>
              <a:rPr lang="fr-FR" dirty="0">
                <a:sym typeface="Wingdings" pitchFamily="2" charset="2"/>
              </a:rPr>
              <a:t> ou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median</a:t>
            </a:r>
            <a:r>
              <a:rPr lang="fr-FR" dirty="0">
                <a:sym typeface="Wingdings" pitchFamily="2" charset="2"/>
              </a:rPr>
              <a:t> (renvoient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NaN</a:t>
            </a:r>
            <a:r>
              <a:rPr lang="fr-FR" dirty="0">
                <a:sym typeface="Wingdings" pitchFamily="2" charset="2"/>
              </a:rPr>
              <a:t> si pas de données)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Somme ou comptage 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sum</a:t>
            </a:r>
            <a:r>
              <a:rPr lang="fr-FR" dirty="0">
                <a:sym typeface="Wingdings" pitchFamily="2" charset="2"/>
              </a:rPr>
              <a:t> ou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length</a:t>
            </a:r>
            <a:r>
              <a:rPr lang="fr-FR" dirty="0">
                <a:sym typeface="Wingdings" pitchFamily="2" charset="2"/>
              </a:rPr>
              <a:t> (renvoient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0</a:t>
            </a:r>
            <a:r>
              <a:rPr lang="fr-FR" dirty="0">
                <a:sym typeface="Wingdings" pitchFamily="2" charset="2"/>
              </a:rPr>
              <a:t> si pas de données)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Extrema 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min</a:t>
            </a:r>
            <a:r>
              <a:rPr lang="fr-FR" dirty="0">
                <a:sym typeface="Wingdings" pitchFamily="2" charset="2"/>
              </a:rPr>
              <a:t> ou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max</a:t>
            </a:r>
            <a:r>
              <a:rPr lang="fr-FR" dirty="0">
                <a:sym typeface="Wingdings" pitchFamily="2" charset="2"/>
              </a:rPr>
              <a:t> (renvoient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inf</a:t>
            </a:r>
            <a:r>
              <a:rPr lang="fr-FR" dirty="0">
                <a:sym typeface="Wingdings" pitchFamily="2" charset="2"/>
              </a:rPr>
              <a:t> ou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inf</a:t>
            </a:r>
            <a:r>
              <a:rPr lang="fr-FR" dirty="0">
                <a:sym typeface="Wingdings" pitchFamily="2" charset="2"/>
              </a:rPr>
              <a:t> si pas de données)</a:t>
            </a:r>
          </a:p>
          <a:p>
            <a:pPr marL="1357313" lvl="2" indent="-457200"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9218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76C958-B80A-4AD1-90AE-B450A865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52600"/>
            <a:ext cx="8686800" cy="16668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D3FE0C-FA59-426B-8B90-038710808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314775"/>
            <a:ext cx="5495512" cy="34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078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F37B68-E623-4D49-BB5D-9485AB44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12509"/>
            <a:ext cx="5572125" cy="2543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CE953B-2A60-43FF-B6DA-2706D5C2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589" y="3103912"/>
            <a:ext cx="3251506" cy="2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61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6200EC-8760-429F-817A-718050A8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08920"/>
            <a:ext cx="3629025" cy="3838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901A11-0649-4900-9986-0C59F906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6" y="1752600"/>
            <a:ext cx="66294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20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54C8DA-19EF-4D69-AF4E-B5A01258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6" y="1628800"/>
            <a:ext cx="6019800" cy="2009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824C95-D84B-4B5F-A971-BDE7AF18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08" y="3463656"/>
            <a:ext cx="5303912" cy="33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842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6640" cy="1143000"/>
          </a:xfrm>
        </p:spPr>
        <p:txBody>
          <a:bodyPr/>
          <a:lstStyle/>
          <a:p>
            <a:r>
              <a:rPr lang="fr-FR" dirty="0"/>
              <a:t>4.12- Doublons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80048"/>
          </a:xfrm>
        </p:spPr>
        <p:txBody>
          <a:bodyPr/>
          <a:lstStyle/>
          <a:p>
            <a:r>
              <a:rPr lang="fr-FR" dirty="0"/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unique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Elimine les doublons exacts (toutes les colonnes ont les mêmes valeurs)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Fonctionne sur les </a:t>
            </a:r>
            <a:r>
              <a:rPr lang="fr-FR" dirty="0" err="1"/>
              <a:t>data.frames</a:t>
            </a:r>
            <a:r>
              <a:rPr lang="fr-FR" dirty="0"/>
              <a:t> ou sur des vecteurs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9840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6640" cy="1143000"/>
          </a:xfrm>
        </p:spPr>
        <p:txBody>
          <a:bodyPr/>
          <a:lstStyle/>
          <a:p>
            <a:r>
              <a:rPr lang="fr-FR" dirty="0"/>
              <a:t>4.12- Doublons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Repérage de doublons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duplicated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renvoie un vecteur de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TRUE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FALSE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TRUE</a:t>
            </a:r>
            <a:r>
              <a:rPr lang="fr-FR" dirty="0">
                <a:sym typeface="Wingdings" pitchFamily="2" charset="2"/>
              </a:rPr>
              <a:t>=répétition d'une valeur déjà présente à une ligne précédente (1</a:t>
            </a:r>
            <a:r>
              <a:rPr lang="fr-FR" baseline="30000" dirty="0">
                <a:sym typeface="Wingdings" pitchFamily="2" charset="2"/>
              </a:rPr>
              <a:t>e</a:t>
            </a:r>
            <a:r>
              <a:rPr lang="fr-FR" dirty="0">
                <a:sym typeface="Wingdings" pitchFamily="2" charset="2"/>
              </a:rPr>
              <a:t> occurrence =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FALSE</a:t>
            </a:r>
            <a:r>
              <a:rPr lang="fr-FR" dirty="0">
                <a:sym typeface="Wingdings" pitchFamily="2" charset="2"/>
              </a:rPr>
              <a:t>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duplicated2</a:t>
            </a:r>
            <a:r>
              <a:rPr lang="fr-FR" dirty="0">
                <a:cs typeface="Courier New" pitchFamily="49" charset="0"/>
              </a:rPr>
              <a:t> (package {</a:t>
            </a:r>
            <a:r>
              <a:rPr lang="fr-FR" dirty="0" err="1">
                <a:cs typeface="Courier New" pitchFamily="49" charset="0"/>
              </a:rPr>
              <a:t>gdata</a:t>
            </a:r>
            <a:r>
              <a:rPr lang="fr-FR" dirty="0">
                <a:cs typeface="Courier New" pitchFamily="49" charset="0"/>
              </a:rPr>
              <a:t>})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TRUE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pour toutes les répétitions y compris la 1</a:t>
            </a:r>
            <a:r>
              <a:rPr lang="fr-FR" baseline="30000" dirty="0">
                <a:cs typeface="Courier New" pitchFamily="49" charset="0"/>
                <a:sym typeface="Wingdings" pitchFamily="2" charset="2"/>
              </a:rPr>
              <a:t>e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occurrence ; seules les valeurs uniques génèrent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FALSE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Packages (4/4)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558608" cy="3855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skimr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questionr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Hmisc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pastecs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Statistiques descriptives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{reshape2}</a:t>
                      </a:r>
                    </a:p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tidyr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cdata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Transpositions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{</a:t>
                      </a:r>
                      <a:r>
                        <a:rPr lang="fr-FR" dirty="0" err="1"/>
                        <a:t>gdata</a:t>
                      </a:r>
                      <a:r>
                        <a:rPr lang="fr-FR" dirty="0"/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Gestion des doublons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openxlsx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Export vers </a:t>
                      </a:r>
                      <a:r>
                        <a:rPr lang="fr-FR" baseline="0" dirty="0"/>
                        <a:t>Excel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rmarkdown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{</a:t>
                      </a:r>
                      <a:r>
                        <a:rPr lang="fr-FR" dirty="0" err="1">
                          <a:latin typeface="+mn-lt"/>
                          <a:cs typeface="Courier New" pitchFamily="49" charset="0"/>
                        </a:rPr>
                        <a:t>officer</a:t>
                      </a:r>
                      <a:r>
                        <a:rPr lang="fr-FR" dirty="0">
                          <a:latin typeface="+mn-lt"/>
                          <a:cs typeface="Courier New" pitchFamily="49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Export vers Word et PowerPoint </a:t>
                      </a:r>
                    </a:p>
                    <a:p>
                      <a:r>
                        <a:rPr lang="fr-FR" dirty="0"/>
                        <a:t>(pour {</a:t>
                      </a:r>
                      <a:r>
                        <a:rPr lang="fr-FR" dirty="0" err="1"/>
                        <a:t>rmarkdown</a:t>
                      </a:r>
                      <a:r>
                        <a:rPr lang="fr-FR" dirty="0"/>
                        <a:t>}</a:t>
                      </a:r>
                      <a:r>
                        <a:rPr lang="fr-FR" baseline="0" dirty="0"/>
                        <a:t> : également PDF et HTML)</a:t>
                      </a:r>
                      <a:endParaRPr lang="fr-FR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741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4.12- Doublons (3/3)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55860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duplicated</a:t>
                      </a:r>
                      <a:r>
                        <a:rPr lang="fr-FR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(x)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gdata</a:t>
                      </a:r>
                      <a:r>
                        <a:rPr lang="fr-FR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::duplicated2(x)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85800" y="5157192"/>
            <a:ext cx="7772400" cy="9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900113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43510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0225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dirty="0">
                <a:solidFill>
                  <a:srgbClr val="000000"/>
                </a:solidFill>
              </a:rPr>
              <a:t>Utilisation de </a:t>
            </a:r>
            <a:r>
              <a:rPr lang="fr-FR" sz="2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duplicated</a:t>
            </a:r>
            <a:r>
              <a:rPr lang="fr-FR" sz="2400" dirty="0">
                <a:solidFill>
                  <a:srgbClr val="000000"/>
                </a:solidFill>
              </a:rPr>
              <a:t> et </a:t>
            </a:r>
            <a:r>
              <a:rPr lang="fr-FR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duplicated2</a:t>
            </a:r>
            <a:r>
              <a:rPr lang="fr-FR" sz="2400" dirty="0">
                <a:solidFill>
                  <a:srgbClr val="000000"/>
                </a:solidFill>
              </a:rPr>
              <a:t> en 1</a:t>
            </a:r>
            <a:r>
              <a:rPr lang="fr-FR" sz="2400" baseline="30000" dirty="0">
                <a:solidFill>
                  <a:srgbClr val="000000"/>
                </a:solidFill>
              </a:rPr>
              <a:t>er</a:t>
            </a:r>
            <a:r>
              <a:rPr lang="fr-FR" sz="2400" dirty="0">
                <a:solidFill>
                  <a:srgbClr val="000000"/>
                </a:solidFill>
              </a:rPr>
              <a:t> argument entre […] après le nom d’un </a:t>
            </a:r>
            <a:r>
              <a:rPr lang="fr-FR" sz="2400" dirty="0" err="1">
                <a:solidFill>
                  <a:srgbClr val="000000"/>
                </a:solidFill>
              </a:rPr>
              <a:t>data.frame</a:t>
            </a:r>
            <a:r>
              <a:rPr lang="fr-FR" sz="2400" dirty="0">
                <a:solidFill>
                  <a:srgbClr val="000000"/>
                </a:solidFill>
              </a:rPr>
              <a:t>.</a:t>
            </a:r>
            <a:endParaRPr lang="fr-FR" sz="24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1591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05B88A-E730-461C-8271-EF6B03FF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1968"/>
            <a:ext cx="5581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79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0C65D5-4DAB-48CA-8233-735FB3BA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1"/>
            <a:ext cx="4421082" cy="24482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13E4E1-C507-436E-9925-F887E693A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2029" y="4188668"/>
            <a:ext cx="60864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02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650BC6-158B-4912-95C1-D1F9F3B0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62103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08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0D8E1C-23C0-44C5-A26F-D602EF1E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46554"/>
            <a:ext cx="65627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08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5- Sauvegarde, export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8" y="3679308"/>
            <a:ext cx="38554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725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5.1- Sauvegarde de données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Sauvegarde globale de tous les objets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Fichier .</a:t>
            </a:r>
            <a:r>
              <a:rPr lang="fr-FR" dirty="0" err="1"/>
              <a:t>RData</a:t>
            </a: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Sauver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save.image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(fichier)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Restaurer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load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(fichier)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dirty="0"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Contient tous types d’objets : vecteurs, listes, </a:t>
            </a:r>
            <a:r>
              <a:rPr lang="fr-FR" dirty="0" err="1">
                <a:cs typeface="Courier New" pitchFamily="49" charset="0"/>
              </a:rPr>
              <a:t>data.frames</a:t>
            </a:r>
            <a:r>
              <a:rPr lang="fr-FR" dirty="0">
                <a:cs typeface="Courier New" pitchFamily="49" charset="0"/>
              </a:rPr>
              <a:t>, fonctions, …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Les objets sont restaurés avec leurs noms</a:t>
            </a:r>
          </a:p>
        </p:txBody>
      </p:sp>
    </p:spTree>
    <p:extLst>
      <p:ext uri="{BB962C8B-B14F-4D97-AF65-F5344CB8AC3E}">
        <p14:creationId xmlns:p14="http://schemas.microsoft.com/office/powerpoint/2010/main" val="35744367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5.1- Sauvegarde de données (2/4)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Sauvegarde sélective des données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save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1ers arguments = objets sauvegardés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file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fichier .</a:t>
            </a:r>
            <a:r>
              <a:rPr lang="fr-FR" dirty="0" err="1">
                <a:sym typeface="Wingdings" pitchFamily="2" charset="2"/>
              </a:rPr>
              <a:t>RData</a:t>
            </a:r>
            <a:r>
              <a:rPr lang="fr-FR" dirty="0">
                <a:sym typeface="Wingdings" pitchFamily="2" charset="2"/>
              </a:rPr>
              <a:t> de sauvegarde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Restauration avec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load</a:t>
            </a:r>
            <a:r>
              <a:rPr lang="fr-FR" dirty="0">
                <a:sym typeface="Wingdings" pitchFamily="2" charset="2"/>
              </a:rPr>
              <a:t> comme pour tout fichier .</a:t>
            </a:r>
            <a:r>
              <a:rPr lang="fr-FR" dirty="0" err="1">
                <a:sym typeface="Wingdings" pitchFamily="2" charset="2"/>
              </a:rPr>
              <a:t>RData</a:t>
            </a:r>
            <a:endParaRPr lang="fr-FR" dirty="0"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Les objets sont restaurés avec leurs noms</a:t>
            </a:r>
          </a:p>
        </p:txBody>
      </p:sp>
    </p:spTree>
    <p:extLst>
      <p:ext uri="{BB962C8B-B14F-4D97-AF65-F5344CB8AC3E}">
        <p14:creationId xmlns:p14="http://schemas.microsoft.com/office/powerpoint/2010/main" val="20033249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5.1- Sauvegarde de données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Sauvegarde avec la 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saveRDS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Sauvegarde d’un objet sans son nom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saveRDS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file="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fichier.rds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On peut le restaurer (fonction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readRDS</a:t>
            </a:r>
            <a:r>
              <a:rPr lang="fr-FR" dirty="0"/>
              <a:t>) sous le nom de son choix par affectation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obj2 &lt;-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readRDS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fichier.rds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30026159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5.1- Sauvegarde de données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Suppression des objets en mémoire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rm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Soit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fr-FR" dirty="0"/>
              <a:t> s'applique à 1 objet, soit à une liste (1ers arguments), soit à tous les objets de la session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list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Compléter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gc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/>
              <a:t>pour optimiser la mémoire libérée en blocs contigus</a:t>
            </a:r>
          </a:p>
        </p:txBody>
      </p:sp>
    </p:spTree>
    <p:extLst>
      <p:ext uri="{BB962C8B-B14F-4D97-AF65-F5344CB8AC3E}">
        <p14:creationId xmlns:p14="http://schemas.microsoft.com/office/powerpoint/2010/main" val="253398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1.3- Environnement de base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Interface basique de R (</a:t>
            </a:r>
            <a:r>
              <a:rPr lang="fr-FR" dirty="0" err="1"/>
              <a:t>RGui</a:t>
            </a:r>
            <a:r>
              <a:rPr lang="fr-FR" dirty="0"/>
              <a:t>) 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Une fenêtre pour taper le code (éditeur) ; menu FICHIER &gt; NOUVEAU SCRIPT : très basique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Une fenêtre pour suivre l’exécution et voir les résultats texte (R console)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Une fenêtre pour les graphiques</a:t>
            </a:r>
          </a:p>
        </p:txBody>
      </p:sp>
    </p:spTree>
    <p:extLst>
      <p:ext uri="{BB962C8B-B14F-4D97-AF65-F5344CB8AC3E}">
        <p14:creationId xmlns:p14="http://schemas.microsoft.com/office/powerpoint/2010/main" val="29561119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F4AEEE-9178-44FF-A147-8188044B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4476750" cy="1800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94EB5C-511B-4294-B346-6FDA37408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941168"/>
            <a:ext cx="51911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51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5.2- Export de données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Export en fichier texte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write.table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Argument 1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data frame exporté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file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fichier créé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sep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délimiteur (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"\t"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tabulation)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row.names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=FALSE</a:t>
            </a:r>
            <a:r>
              <a:rPr lang="fr-FR" dirty="0">
                <a:sym typeface="Wingdings" pitchFamily="2" charset="2"/>
              </a:rPr>
              <a:t>  pas d’écriture des noms de lignes (écrits par défaut)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4010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5.2- Export de données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Créer un classeur Excel (format XLSX)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write.xlsx</a:t>
            </a:r>
            <a:r>
              <a:rPr lang="fr-FR" dirty="0"/>
              <a:t> (package {</a:t>
            </a:r>
            <a:r>
              <a:rPr lang="fr-FR" dirty="0" err="1">
                <a:cs typeface="Courier New" pitchFamily="49" charset="0"/>
              </a:rPr>
              <a:t>openxlsx</a:t>
            </a:r>
            <a:r>
              <a:rPr lang="fr-FR" dirty="0">
                <a:cs typeface="Courier New" pitchFamily="49" charset="0"/>
              </a:rPr>
              <a:t>}</a:t>
            </a:r>
            <a:r>
              <a:rPr lang="fr-FR" dirty="0"/>
              <a:t>)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write.xlsx(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    file="….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xlsx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  <a:endParaRPr lang="fr-FR" dirty="0"/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sheetName</a:t>
            </a:r>
            <a:r>
              <a:rPr lang="fr-FR" dirty="0"/>
              <a:t> : nom de la feuille ajoutée au classeur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asTable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=TRUE</a:t>
            </a:r>
            <a:r>
              <a:rPr lang="fr-FR" dirty="0"/>
              <a:t> : mise en forme des données (filtres auto, volets figés, etc.)</a:t>
            </a:r>
          </a:p>
        </p:txBody>
      </p:sp>
    </p:spTree>
    <p:extLst>
      <p:ext uri="{BB962C8B-B14F-4D97-AF65-F5344CB8AC3E}">
        <p14:creationId xmlns:p14="http://schemas.microsoft.com/office/powerpoint/2010/main" val="33406964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844C64-41AB-484F-AC93-5332968B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45744"/>
            <a:ext cx="4772025" cy="14287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77B0EA-857C-47FE-8CE4-732FF90CE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77" y="3385598"/>
            <a:ext cx="5467523" cy="3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2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04864"/>
            <a:ext cx="8278688" cy="2295128"/>
          </a:xfrm>
        </p:spPr>
        <p:txBody>
          <a:bodyPr/>
          <a:lstStyle/>
          <a:p>
            <a:pPr algn="l" eaLnBrk="1" hangingPunct="1"/>
            <a:r>
              <a:rPr lang="fr-FR" dirty="0"/>
              <a:t>6- Description de données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8" y="3679308"/>
            <a:ext cx="38554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152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6.1- Statistiques descriptives (1/4)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summary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/>
              <a:t>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Facteur </a:t>
            </a:r>
            <a:r>
              <a:rPr lang="fr-FR" dirty="0">
                <a:sym typeface="Wingdings" pitchFamily="2" charset="2"/>
              </a:rPr>
              <a:t> valeurs les </a:t>
            </a:r>
            <a:r>
              <a:rPr lang="fr-FR" sz="2800" dirty="0">
                <a:sym typeface="Wingdings" pitchFamily="2" charset="2"/>
              </a:rPr>
              <a:t>plus fréquentes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sz="2800" dirty="0">
                <a:sym typeface="Wingdings" pitchFamily="2" charset="2"/>
              </a:rPr>
              <a:t>Numérique (et Dates)  min, max, quartiles, moyenne et valeurs manquantes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Logiques  nombre de vrais et de faux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sz="2800" dirty="0">
                <a:sym typeface="Wingdings" pitchFamily="2" charset="2"/>
              </a:rPr>
              <a:t>Textes  nombre total de valeurs = nb lignes</a:t>
            </a:r>
          </a:p>
          <a:p>
            <a:pPr marL="322262" indent="-457200">
              <a:buFont typeface="Arial" pitchFamily="34" charset="0"/>
              <a:buChar char="•"/>
            </a:pPr>
            <a:r>
              <a:rPr lang="fr-FR" sz="3200" dirty="0"/>
              <a:t>Alternative : </a:t>
            </a:r>
            <a:r>
              <a:rPr lang="fr-FR" sz="3200" dirty="0" err="1">
                <a:latin typeface="Courier New" pitchFamily="49" charset="0"/>
                <a:cs typeface="Courier New" pitchFamily="49" charset="0"/>
              </a:rPr>
              <a:t>skimr</a:t>
            </a:r>
            <a:r>
              <a:rPr lang="fr-FR" sz="32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sz="3200" dirty="0" err="1">
                <a:latin typeface="Courier New" pitchFamily="49" charset="0"/>
                <a:cs typeface="Courier New" pitchFamily="49" charset="0"/>
              </a:rPr>
              <a:t>skim</a:t>
            </a:r>
            <a:endParaRPr lang="fr-FR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922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006EE6-81BC-468A-AD62-A96419492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6924675" cy="2590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012737-68C9-446D-ADC7-47A762CA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72533"/>
            <a:ext cx="7134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1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241436-E5B5-4EDF-B04C-BAB9EA0C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4135"/>
            <a:ext cx="6777186" cy="46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5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517D23-0115-4204-830C-3F82A7BE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8" y="1628800"/>
            <a:ext cx="4953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19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2C486-20A2-490D-9A78-FEC77504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2015083"/>
            <a:ext cx="83534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1.3- Environnement de base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Fenêtre R Console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Affiche les messages d’erreur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Affiche les résultats texte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Peut être utilisée en mode « calculatrice » (flèche haut </a:t>
            </a:r>
            <a:r>
              <a:rPr lang="fr-FR" dirty="0">
                <a:sym typeface="Wingdings"/>
              </a:rPr>
              <a:t> = rappel du code précédent)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3813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06C427-B952-413C-886F-92DE762A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19312"/>
            <a:ext cx="83439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598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FBF853-4A68-40AE-B2FA-F6574658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9896"/>
            <a:ext cx="8343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53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97687D-FDFF-4C04-BF74-0204699B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12509"/>
            <a:ext cx="2647950" cy="1809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4C84E7-3ABA-4686-8062-9FFCF318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8" y="2053393"/>
            <a:ext cx="7277819" cy="380469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7B3366A-FE16-4382-B33D-2FFA02D52E41}"/>
              </a:ext>
            </a:extLst>
          </p:cNvPr>
          <p:cNvSpPr/>
          <p:nvPr/>
        </p:nvSpPr>
        <p:spPr>
          <a:xfrm>
            <a:off x="5940152" y="5013176"/>
            <a:ext cx="2304256" cy="904817"/>
          </a:xfrm>
          <a:prstGeom prst="roundRect">
            <a:avLst/>
          </a:prstGeom>
          <a:solidFill>
            <a:srgbClr val="E8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Autres sorties identiques aux précédentes</a:t>
            </a:r>
          </a:p>
        </p:txBody>
      </p:sp>
    </p:spTree>
    <p:extLst>
      <p:ext uri="{BB962C8B-B14F-4D97-AF65-F5344CB8AC3E}">
        <p14:creationId xmlns:p14="http://schemas.microsoft.com/office/powerpoint/2010/main" val="181574204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6.1- Statistiques descriptives (2/4)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708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3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Statistique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sum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mean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Moyenne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weighted.mean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Moyenne pondérée (dans {</a:t>
                      </a:r>
                      <a:r>
                        <a:rPr lang="fr-FR" dirty="0" err="1"/>
                        <a:t>questionr</a:t>
                      </a:r>
                      <a:r>
                        <a:rPr lang="fr-FR" dirty="0"/>
                        <a:t>})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Minimum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max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Maximum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median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Médiane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quantile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Un quantile (option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>
                          <a:latin typeface="Courier New" pitchFamily="49" charset="0"/>
                          <a:cs typeface="Courier New" pitchFamily="49" charset="0"/>
                        </a:rPr>
                        <a:t>probs</a:t>
                      </a:r>
                      <a:r>
                        <a:rPr lang="fr-FR" baseline="0" dirty="0"/>
                        <a:t> : quel ordre ?)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sd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Ecart-type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length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d’observations </a:t>
                      </a:r>
                      <a:r>
                        <a:rPr lang="fr-FR" baseline="0" dirty="0"/>
                        <a:t>(y compris NA)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4648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6.1- Statistiques descriptives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Gestion des données manquantes (NA)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À part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length</a:t>
            </a:r>
            <a:r>
              <a:rPr lang="fr-FR" dirty="0"/>
              <a:t>, les fonctions précédentes renvoient NA si un élément du calcul est NA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Ajouter l’option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na.rm=TRUE</a:t>
            </a:r>
            <a:r>
              <a:rPr lang="fr-FR" dirty="0"/>
              <a:t> pour ne pas inclure les NA dans les calculs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Compter les NA en imbriquant les fonctions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sum</a:t>
            </a:r>
            <a:r>
              <a:rPr lang="fr-FR" dirty="0"/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is.na</a:t>
            </a:r>
          </a:p>
        </p:txBody>
      </p:sp>
    </p:spTree>
    <p:extLst>
      <p:ext uri="{BB962C8B-B14F-4D97-AF65-F5344CB8AC3E}">
        <p14:creationId xmlns:p14="http://schemas.microsoft.com/office/powerpoint/2010/main" val="4440445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F50618-FC58-4255-B956-F8CE78C7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53530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5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058CA3-D6EF-4439-9EFD-656C2432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75723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466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6.1- Statistiques descriptives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Statistiques descriptives par groupe : 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aggregate</a:t>
            </a:r>
            <a:endParaRPr lang="fr-FR" dirty="0"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aggregate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(formule,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f°)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1</a:t>
            </a:r>
            <a:r>
              <a:rPr lang="fr-FR" baseline="30000" dirty="0">
                <a:cs typeface="Courier New" pitchFamily="49" charset="0"/>
              </a:rPr>
              <a:t>er</a:t>
            </a:r>
            <a:r>
              <a:rPr lang="fr-FR" dirty="0">
                <a:cs typeface="Courier New" pitchFamily="49" charset="0"/>
              </a:rPr>
              <a:t> argument = formule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y~x</a:t>
            </a:r>
            <a:r>
              <a:rPr lang="fr-FR" dirty="0">
                <a:cs typeface="Courier New" pitchFamily="49" charset="0"/>
              </a:rPr>
              <a:t> où y est la variable à résumer en fonction de x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3e argument = fonction stat suivie si besoin de ses options</a:t>
            </a:r>
          </a:p>
        </p:txBody>
      </p:sp>
    </p:spTree>
    <p:extLst>
      <p:ext uri="{BB962C8B-B14F-4D97-AF65-F5344CB8AC3E}">
        <p14:creationId xmlns:p14="http://schemas.microsoft.com/office/powerpoint/2010/main" val="20426478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902BCF-7365-4F1D-B3D8-4522AEC8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3933825" cy="4514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A645DB-A4F5-4B98-9C6C-15E7658E5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212976"/>
            <a:ext cx="47529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371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5FF0E1-3E37-4D1D-83E7-F08D0409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1187"/>
            <a:ext cx="7908524" cy="39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1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1.3- Environnement de base (3/3)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529"/>
            <a:ext cx="4836964" cy="522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9526"/>
            <a:ext cx="6239007" cy="337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0356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8B19C1-1D68-40C1-8CA5-F725368B6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64008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11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6.2- Tableaux de fréquences (1/5)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table(var)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tri à plat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>
                <a:sym typeface="Wingdings" pitchFamily="2" charset="2"/>
              </a:rPr>
              <a:t>Résultat = fréquences </a:t>
            </a:r>
          </a:p>
          <a:p>
            <a:pPr marL="457200" indent="-457200">
              <a:buFont typeface="Wingdings"/>
              <a:buChar char="è"/>
            </a:pPr>
            <a:r>
              <a:rPr lang="fr-FR" sz="2800" dirty="0">
                <a:sym typeface="Wingdings" pitchFamily="2" charset="2"/>
              </a:rPr>
              <a:t>pourcentages en envoyant le résultat de table à 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prop.table</a:t>
            </a:r>
            <a:endParaRPr lang="fr-FR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457200" indent="-457200">
              <a:buFont typeface="Wingdings"/>
              <a:buChar char="è"/>
            </a:pPr>
            <a:r>
              <a:rPr lang="fr-FR" sz="2800" dirty="0">
                <a:sym typeface="Wingdings" pitchFamily="2" charset="2"/>
              </a:rPr>
              <a:t>effectif / pourcentage total en plus en envoyant le résultat de table à 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addmargins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4657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384004-60A7-4B23-9D91-EDF6F43A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4" y="1484784"/>
            <a:ext cx="74104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14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6.2- Tableaux de fréquences (2/5)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07840"/>
          </a:xfrm>
        </p:spPr>
        <p:txBody>
          <a:bodyPr/>
          <a:lstStyle/>
          <a:p>
            <a:r>
              <a:rPr lang="fr-FR" dirty="0">
                <a:sym typeface="Wingdings" pitchFamily="2" charset="2"/>
              </a:rPr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table(v1,v2)</a:t>
            </a:r>
            <a:r>
              <a:rPr lang="fr-FR" dirty="0">
                <a:sym typeface="Wingdings" pitchFamily="2" charset="2"/>
              </a:rPr>
              <a:t>  tri croisé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v1 = lignes ; v2 = colonnes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avec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prop.table</a:t>
            </a:r>
            <a:r>
              <a:rPr lang="fr-FR" dirty="0">
                <a:sym typeface="Wingdings" pitchFamily="2" charset="2"/>
              </a:rPr>
              <a:t>  % du total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57879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6.2- Tableaux de fréquences (3/5)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table(v1,v2)</a:t>
            </a:r>
            <a:r>
              <a:rPr lang="fr-FR" dirty="0">
                <a:sym typeface="Wingdings" pitchFamily="2" charset="2"/>
              </a:rPr>
              <a:t>  tri croisé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avec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prop.table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(…,1)</a:t>
            </a:r>
            <a:r>
              <a:rPr lang="fr-FR" dirty="0">
                <a:sym typeface="Wingdings" pitchFamily="2" charset="2"/>
              </a:rPr>
              <a:t>  % lignes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avec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prop.table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(…,2) </a:t>
            </a:r>
            <a:r>
              <a:rPr lang="fr-FR" dirty="0">
                <a:sym typeface="Wingdings" pitchFamily="2" charset="2"/>
              </a:rPr>
              <a:t> % colonnes</a:t>
            </a:r>
          </a:p>
          <a:p>
            <a:endParaRPr lang="fr-FR" dirty="0">
              <a:sym typeface="Wingdings" pitchFamily="2" charset="2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avec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addmargins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(…,1)</a:t>
            </a:r>
            <a:r>
              <a:rPr lang="fr-FR" dirty="0">
                <a:sym typeface="Wingdings" pitchFamily="2" charset="2"/>
              </a:rPr>
              <a:t>  totaux lignes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avec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addmargins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(…,2)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</a:t>
            </a:r>
            <a:r>
              <a:rPr lang="fr-FR" dirty="0">
                <a:sym typeface="Wingdings" pitchFamily="2" charset="2"/>
              </a:rPr>
              <a:t> totaux colonnes</a:t>
            </a:r>
          </a:p>
        </p:txBody>
      </p:sp>
    </p:spTree>
    <p:extLst>
      <p:ext uri="{BB962C8B-B14F-4D97-AF65-F5344CB8AC3E}">
        <p14:creationId xmlns:p14="http://schemas.microsoft.com/office/powerpoint/2010/main" val="219570910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59D0BD-0382-46B8-88C5-3F9B7FDD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2" y="1484784"/>
            <a:ext cx="5867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225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6723C4-B658-4197-9C5B-5E435191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3"/>
            <a:ext cx="6192688" cy="46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993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3EAA63-282C-4235-941C-529C7B7F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12509"/>
            <a:ext cx="60102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93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204519-646A-4DAB-988E-3E8B71A4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12509"/>
            <a:ext cx="6000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737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6.2- Tableaux de fréquences (4/5)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{</a:t>
            </a:r>
            <a:r>
              <a:rPr lang="fr-FR" dirty="0" err="1"/>
              <a:t>questionr</a:t>
            </a:r>
            <a:r>
              <a:rPr lang="fr-FR" dirty="0"/>
              <a:t>}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freq</a:t>
            </a:r>
            <a:r>
              <a:rPr lang="fr-FR" dirty="0"/>
              <a:t> comme alternative à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table</a:t>
            </a:r>
            <a:r>
              <a:rPr lang="fr-FR" dirty="0"/>
              <a:t> mais résultat = </a:t>
            </a:r>
            <a:r>
              <a:rPr lang="fr-FR" dirty="0" err="1"/>
              <a:t>data.frame</a:t>
            </a:r>
            <a:r>
              <a:rPr lang="fr-FR" dirty="0"/>
              <a:t> ; options de mise en forme et de % cumulés ; une seule variable à la fois</a:t>
            </a:r>
          </a:p>
        </p:txBody>
      </p:sp>
    </p:spTree>
    <p:extLst>
      <p:ext uri="{BB962C8B-B14F-4D97-AF65-F5344CB8AC3E}">
        <p14:creationId xmlns:p14="http://schemas.microsoft.com/office/powerpoint/2010/main" val="155406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R Studio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Surcouche à R gratuite pour programmer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Aide à la saisie (semi-auto)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Liste des objets en mémoire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Liste des packages installés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Aide incluse</a:t>
            </a:r>
          </a:p>
          <a:p>
            <a:pPr marL="0" indent="0"/>
            <a:r>
              <a:rPr lang="fr-FR" dirty="0"/>
              <a:t>(F1 avec le curseur</a:t>
            </a:r>
          </a:p>
          <a:p>
            <a:pPr marL="0" indent="0"/>
            <a:r>
              <a:rPr lang="fr-FR" dirty="0"/>
              <a:t>dans une fonction)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9338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5981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B6DC3E-A2DF-4A07-A2D4-5B098475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5019675" cy="13239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EE717D-069B-49F5-AE6A-CAB9EF05E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636912"/>
            <a:ext cx="3619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798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871160-3AF6-4EA4-84E6-E2330C40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2" y="1628800"/>
            <a:ext cx="44386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1497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74CDC2-2AB0-4C6C-918A-272D3632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36912"/>
            <a:ext cx="4867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72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2CA76A-726F-4164-BA35-CC921E867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4" y="1841085"/>
            <a:ext cx="45243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289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6.2- Tableaux de fréquences (5/5)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{</a:t>
            </a:r>
            <a:r>
              <a:rPr lang="fr-FR" dirty="0" err="1"/>
              <a:t>questionr</a:t>
            </a:r>
            <a:r>
              <a:rPr lang="fr-FR" dirty="0"/>
              <a:t>}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wtd.table</a:t>
            </a:r>
            <a:r>
              <a:rPr lang="fr-FR" dirty="0"/>
              <a:t> comme alternative à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table</a:t>
            </a:r>
            <a:r>
              <a:rPr lang="fr-FR" dirty="0"/>
              <a:t> (maximum 2 variables croisées), même résultat que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table</a:t>
            </a:r>
            <a:r>
              <a:rPr lang="fr-FR" dirty="0"/>
              <a:t>, intègre des pondérations</a:t>
            </a:r>
          </a:p>
        </p:txBody>
      </p:sp>
    </p:spTree>
    <p:extLst>
      <p:ext uri="{BB962C8B-B14F-4D97-AF65-F5344CB8AC3E}">
        <p14:creationId xmlns:p14="http://schemas.microsoft.com/office/powerpoint/2010/main" val="204520361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B9E67A-59DB-463E-937C-6B8AE520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2" y="1543050"/>
            <a:ext cx="74676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716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6.3- Graphiques en bâtons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barplot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Argument 1 = résultat de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table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Tri à plat </a:t>
            </a:r>
            <a:r>
              <a:rPr lang="fr-FR" dirty="0">
                <a:sym typeface="Wingdings" pitchFamily="2" charset="2"/>
              </a:rPr>
              <a:t> barres simples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Tri croisé  barres empilées ou groupées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fr-FR" dirty="0">
              <a:sym typeface="Wingdings" pitchFamily="2" charset="2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Autres statistiques : options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names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height</a:t>
            </a:r>
            <a:r>
              <a:rPr lang="fr-FR" dirty="0">
                <a:sym typeface="Wingdings" pitchFamily="2" charset="2"/>
              </a:rPr>
              <a:t> = variable définissant les barres / variable définissant les longueurs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43497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6.3- Graphiques en bâtons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barplot</a:t>
            </a:r>
            <a:r>
              <a:rPr lang="fr-FR" dirty="0">
                <a:cs typeface="Courier New" pitchFamily="49" charset="0"/>
              </a:rPr>
              <a:t>, quelques options…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horiz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=TRUE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 barres horizontales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beside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=TRUE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 barres groupées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legend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=TRUE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 inclure une légende</a:t>
            </a:r>
            <a:endParaRPr lang="fr-FR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3434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6.3- Graphiques en bâtons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Q</a:t>
            </a:r>
            <a:r>
              <a:rPr lang="fr-FR" dirty="0">
                <a:cs typeface="Courier New" pitchFamily="49" charset="0"/>
              </a:rPr>
              <a:t>uelques options communes aux fonctions graphiques…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</a:t>
            </a:r>
            <a:r>
              <a:rPr lang="fr-FR" dirty="0">
                <a:cs typeface="Courier New" pitchFamily="49" charset="0"/>
              </a:rPr>
              <a:t> titre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sub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</a:t>
            </a:r>
            <a:r>
              <a:rPr lang="fr-FR" dirty="0">
                <a:cs typeface="Courier New" pitchFamily="49" charset="0"/>
              </a:rPr>
              <a:t> bas de graphique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xlab</a:t>
            </a:r>
            <a:r>
              <a:rPr lang="fr-FR" dirty="0">
                <a:cs typeface="Courier New" pitchFamily="49" charset="0"/>
              </a:rPr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ylab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</a:t>
            </a:r>
            <a:r>
              <a:rPr lang="fr-FR" dirty="0">
                <a:cs typeface="Courier New" pitchFamily="49" charset="0"/>
              </a:rPr>
              <a:t> libellés d’axes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xlim</a:t>
            </a:r>
            <a:r>
              <a:rPr lang="fr-FR" dirty="0">
                <a:cs typeface="Courier New" pitchFamily="49" charset="0"/>
              </a:rPr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ylim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 vecteurs à 2 valeurs indiquant le min et le max sur les axes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col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 vecteur de couleurs</a:t>
            </a:r>
            <a:endParaRPr lang="fr-FR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2192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1FCB619-ACCB-429D-B094-5E762850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22" y="1660825"/>
            <a:ext cx="4133850" cy="371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80E36C-31FB-4725-883A-4649404C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248869"/>
            <a:ext cx="4133850" cy="25203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07765B-9444-4AD9-8B9B-7CACA99BD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403" y="1972644"/>
            <a:ext cx="3076575" cy="552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38AF75-6B90-45BF-882A-10FD062AD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522" y="3132578"/>
            <a:ext cx="3385456" cy="2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R Studio (2/4)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" y="1578277"/>
            <a:ext cx="7193434" cy="527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63" y="3724460"/>
            <a:ext cx="254317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2699792" y="2924944"/>
            <a:ext cx="360040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4150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6BA303-1654-4F7C-8888-4F8AAD17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28893"/>
            <a:ext cx="5086350" cy="581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7B5C39-1FD1-47FE-894C-C13AF93C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708920"/>
            <a:ext cx="63817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32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B4A575-D79F-48B4-8DB1-4D5DF907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52216"/>
            <a:ext cx="3486150" cy="14954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D8D212-41DA-4207-AB89-B6E4A98C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78" y="2154838"/>
            <a:ext cx="4924190" cy="20026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B7ECA0-7248-4ED9-8268-99607D944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452" y="4653136"/>
            <a:ext cx="4968552" cy="19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47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01046F-73E2-4345-970A-BF7158C2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52600"/>
            <a:ext cx="5105400" cy="20193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52CA2E-821E-4A60-8406-E096821A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2" y="4072787"/>
            <a:ext cx="4077598" cy="1684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EBAF6F-AA37-457D-9473-B938D2FE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24" y="4119716"/>
            <a:ext cx="4072384" cy="16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658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8D78F6-F452-46BC-9376-1688C8678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52600"/>
            <a:ext cx="5591175" cy="1838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40F2213-FC78-418F-9632-FF3B13F96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496965"/>
            <a:ext cx="2661307" cy="32444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95260C-FEE1-4944-BABF-3B71C00F8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90" y="3549294"/>
            <a:ext cx="2526746" cy="31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885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89F307-690F-472B-97DA-A4C07134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3384376" cy="42890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4F42394-75E5-4254-84F6-A706CA53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447" y="2566510"/>
            <a:ext cx="5915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251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6.4- Histogrammes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>
            <a:normAutofit fontScale="92500"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fr-FR" dirty="0">
                <a:cs typeface="Courier New" pitchFamily="49" charset="0"/>
              </a:rPr>
              <a:t>, ses options 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breaks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nombre de barres (environ)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breaks</a:t>
            </a:r>
            <a:r>
              <a:rPr lang="fr-FR" dirty="0">
                <a:sym typeface="Wingdings" pitchFamily="2" charset="2"/>
              </a:rPr>
              <a:t>  limites de tranches sous forme d’un vecteur (créé avec la fonction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seq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from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=min, to=max, by=largeur)</a:t>
            </a:r>
            <a:r>
              <a:rPr lang="fr-FR" dirty="0">
                <a:sym typeface="Wingdings" pitchFamily="2" charset="2"/>
              </a:rPr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freq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=FALSE</a:t>
            </a:r>
            <a:r>
              <a:rPr lang="fr-FR" dirty="0">
                <a:sym typeface="Wingdings" pitchFamily="2" charset="2"/>
              </a:rPr>
              <a:t>  axe vertical gradué en proportion (FALSE) – en effectifs par défaut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labels=TRUE</a:t>
            </a:r>
            <a:r>
              <a:rPr lang="fr-FR" dirty="0">
                <a:sym typeface="Wingdings" pitchFamily="2" charset="2"/>
              </a:rPr>
              <a:t>  affichage des effectifs au-dessus des barres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14568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9969C4-9756-49C6-894D-6BF17142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1" y="1752600"/>
            <a:ext cx="3857625" cy="1085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1D636E-6821-486D-8EE3-BF2C8385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429000"/>
            <a:ext cx="3197576" cy="24591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D4FD61-BA48-4E05-B88E-5B2ABE47D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433" y="3429000"/>
            <a:ext cx="3233423" cy="25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909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F98510-9189-43DA-B86B-9169E703B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21360"/>
            <a:ext cx="4276725" cy="1466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9100DF-57F7-4B41-89E6-5AD301BB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16" y="3573016"/>
            <a:ext cx="3665234" cy="25374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D0BA4-E71D-4027-9B07-228F62CA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680" y="3576726"/>
            <a:ext cx="3665234" cy="25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897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6.5- </a:t>
            </a:r>
            <a:r>
              <a:rPr lang="fr-FR" dirty="0" err="1"/>
              <a:t>Boxplots</a:t>
            </a:r>
            <a:r>
              <a:rPr lang="fr-FR" dirty="0"/>
              <a:t>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boxplot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Une seule </a:t>
            </a:r>
            <a:r>
              <a:rPr lang="fr-FR" dirty="0" err="1"/>
              <a:t>boxplot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boxplot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(var)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Plusieurs 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boxplot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var~groupe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fr-FR" sz="1600" dirty="0">
              <a:sym typeface="Wingdings" pitchFamily="2" charset="2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La moyenne n’est pas affichée par défaut. On l’ajoute avec la fonction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points</a:t>
            </a:r>
            <a:r>
              <a:rPr lang="fr-FR" dirty="0">
                <a:sym typeface="Wingdings" pitchFamily="2" charset="2"/>
              </a:rPr>
              <a:t>. Pour des moyennes par groupe, utiliser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la fonction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aggregate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7586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920373-2E0B-4FB4-8295-AAEA47235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35840"/>
            <a:ext cx="5324475" cy="14668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88ABBE-5CF2-46F5-9F24-33B38005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55311"/>
            <a:ext cx="4171950" cy="2124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D4B8CE-002D-4058-B31A-FBF84931E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524" y="3731510"/>
            <a:ext cx="41052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4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R Studio (3/4)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115"/>
            <a:ext cx="7380312" cy="541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683568" y="2708920"/>
            <a:ext cx="4392488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1822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9E1559-1674-45F2-9B94-AD85217F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4695825" cy="2514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2A5B1F5-B848-4FDC-9FE4-0491E259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10" y="4207190"/>
            <a:ext cx="3189726" cy="19180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23F200-E01B-4CD7-BAA9-08BB81066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865" y="4221088"/>
            <a:ext cx="3203625" cy="19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403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6.6- Nuages de points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basique =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plot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argument = abscisses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argument = ordonnées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Taille des points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cex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=n</a:t>
            </a:r>
            <a:r>
              <a:rPr lang="fr-FR" dirty="0"/>
              <a:t> où n est un multiple de la taille par défaut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/>
              <a:t>Symbole : 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pch</a:t>
            </a:r>
            <a:r>
              <a:rPr lang="fr-FR" dirty="0"/>
              <a:t> (cf. diapo suivante)</a:t>
            </a:r>
          </a:p>
        </p:txBody>
      </p:sp>
    </p:spTree>
    <p:extLst>
      <p:ext uri="{BB962C8B-B14F-4D97-AF65-F5344CB8AC3E}">
        <p14:creationId xmlns:p14="http://schemas.microsoft.com/office/powerpoint/2010/main" val="117006321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6.6- Nuages de points (2/2)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54488" y="1964378"/>
            <a:ext cx="3810000" cy="3384376"/>
          </a:xfrm>
        </p:spPr>
        <p:txBody>
          <a:bodyPr/>
          <a:lstStyle/>
          <a:p>
            <a:r>
              <a:rPr lang="fr-FR" dirty="0"/>
              <a:t>Valeurs de 21 à 25 :</a:t>
            </a:r>
          </a:p>
          <a:p>
            <a:pPr marL="400050" lvl="1" indent="0"/>
            <a:r>
              <a:rPr lang="fr-FR" dirty="0"/>
              <a:t>Indiquer la couleur de bordure avec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col</a:t>
            </a:r>
            <a:r>
              <a:rPr lang="fr-FR" dirty="0"/>
              <a:t> (noir par défaut)</a:t>
            </a:r>
          </a:p>
          <a:p>
            <a:pPr marL="400050" lvl="1" indent="0"/>
            <a:endParaRPr lang="fr-FR" dirty="0"/>
          </a:p>
          <a:p>
            <a:pPr marL="400050" lvl="1" indent="0"/>
            <a:r>
              <a:rPr lang="fr-FR" dirty="0"/>
              <a:t>Indiquer la couleur de fond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bg</a:t>
            </a:r>
            <a:r>
              <a:rPr lang="fr-FR" dirty="0"/>
              <a:t> (blanc par défaut)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/>
          <a:stretch/>
        </p:blipFill>
        <p:spPr bwMode="auto">
          <a:xfrm>
            <a:off x="292174" y="1772816"/>
            <a:ext cx="4862314" cy="436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7309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09C8158-D851-4812-8599-71F72E7D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4724400" cy="30194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86988C-C2FD-43EB-823D-81FD87A5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67" y="1838405"/>
            <a:ext cx="3521145" cy="2089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330EB7-2CE5-4230-9DB6-89C092F90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034" y="4230097"/>
            <a:ext cx="3536454" cy="1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129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6.7- Courbes simples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1200"/>
            <a:ext cx="8424936" cy="4114800"/>
          </a:xfrm>
        </p:spPr>
        <p:txBody>
          <a:bodyPr/>
          <a:lstStyle/>
          <a:p>
            <a:r>
              <a:rPr lang="fr-FR" dirty="0"/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/>
              <a:t> avec 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type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type="l"</a:t>
            </a:r>
            <a:r>
              <a:rPr lang="fr-FR" dirty="0"/>
              <a:t> (</a:t>
            </a:r>
            <a:r>
              <a:rPr lang="fr-FR" i="1" u="sng" dirty="0"/>
              <a:t>l</a:t>
            </a:r>
            <a:r>
              <a:rPr lang="fr-FR" i="1" dirty="0"/>
              <a:t>ine</a:t>
            </a:r>
            <a:r>
              <a:rPr lang="fr-FR" dirty="0"/>
              <a:t>) </a:t>
            </a:r>
            <a:r>
              <a:rPr lang="fr-FR" dirty="0">
                <a:sym typeface="Wingdings" pitchFamily="2" charset="2"/>
              </a:rPr>
              <a:t> courbe sans marqueurs</a:t>
            </a: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type="o"</a:t>
            </a:r>
            <a:r>
              <a:rPr lang="fr-FR" dirty="0"/>
              <a:t> (</a:t>
            </a:r>
            <a:r>
              <a:rPr lang="fr-FR" i="1" u="sng" dirty="0"/>
              <a:t>o</a:t>
            </a:r>
            <a:r>
              <a:rPr lang="fr-FR" i="1" dirty="0"/>
              <a:t>verlay</a:t>
            </a:r>
            <a:r>
              <a:rPr lang="fr-FR" dirty="0"/>
              <a:t>) </a:t>
            </a:r>
            <a:r>
              <a:rPr lang="fr-FR" dirty="0">
                <a:sym typeface="Wingdings" pitchFamily="2" charset="2"/>
              </a:rPr>
              <a:t> courbe + marqueurs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Possibilité de tendance linéaire via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lm</a:t>
            </a:r>
            <a:r>
              <a:rPr lang="fr-FR" dirty="0"/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predict</a:t>
            </a: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lines</a:t>
            </a:r>
            <a:r>
              <a:rPr lang="fr-FR" dirty="0"/>
              <a:t> = courbe superposée à 1 graphique déjà produit</a:t>
            </a:r>
          </a:p>
        </p:txBody>
      </p:sp>
    </p:spTree>
    <p:extLst>
      <p:ext uri="{BB962C8B-B14F-4D97-AF65-F5344CB8AC3E}">
        <p14:creationId xmlns:p14="http://schemas.microsoft.com/office/powerpoint/2010/main" val="61843552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D54500-F31D-4474-8F50-C5270F47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2405"/>
            <a:ext cx="4057650" cy="25431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979F24-8C71-489C-8445-A68A0CA0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78508"/>
            <a:ext cx="4381500" cy="22383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3CB1F0-63FA-46A0-A445-9AF47B7C8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048" y="4450003"/>
            <a:ext cx="43624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257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2D0882A-2E45-450F-AB04-034E7FDF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4933950" cy="30765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36D5E6-5A94-4BDF-AD58-45F421C71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1833510"/>
            <a:ext cx="4371975" cy="2390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BD700E-08AD-428A-A8E6-8E27187BF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365104"/>
            <a:ext cx="43434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R Studio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Quelques raccourcis :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CTRL+L </a:t>
            </a:r>
            <a:r>
              <a:rPr lang="fr-FR" dirty="0">
                <a:sym typeface="Wingdings" pitchFamily="2" charset="2"/>
              </a:rPr>
              <a:t> nettoyage de la R Console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CTRL+SHIFT+N  nouveau script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CTRL+ENTREE  exécuter ligne courante ou sélection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CTRL+ALT+R  exécuter tout le script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CTRL+SHIFT+C  mettre en commentaire / </a:t>
            </a:r>
            <a:r>
              <a:rPr lang="fr-FR" dirty="0" err="1">
                <a:sym typeface="Wingdings" pitchFamily="2" charset="2"/>
              </a:rPr>
              <a:t>décommenter</a:t>
            </a:r>
            <a:endParaRPr lang="fr-F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542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44824"/>
            <a:ext cx="7702624" cy="2439144"/>
          </a:xfrm>
        </p:spPr>
        <p:txBody>
          <a:bodyPr/>
          <a:lstStyle/>
          <a:p>
            <a:pPr algn="l" eaLnBrk="1" hangingPunct="1"/>
            <a:r>
              <a:rPr lang="fr-FR" dirty="0"/>
              <a:t>2- Démarrer avec R : principes et import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8" y="3679308"/>
            <a:ext cx="38554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Contenu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Présentation de 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Démarrer avec R : principes et import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Types de données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Manipulation de données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Sauvegarde, export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Description de données</a:t>
            </a:r>
          </a:p>
        </p:txBody>
      </p:sp>
    </p:spTree>
    <p:extLst>
      <p:ext uri="{BB962C8B-B14F-4D97-AF65-F5344CB8AC3E}">
        <p14:creationId xmlns:p14="http://schemas.microsoft.com/office/powerpoint/2010/main" val="9274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Basiques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Respecter la casse ! </a:t>
            </a:r>
          </a:p>
          <a:p>
            <a:pPr lvl="1"/>
            <a:r>
              <a:rPr lang="fr-FR" dirty="0"/>
              <a:t>Pour R, une majuscule et une minuscule sont deux caractères distincts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Ponctuation principale = parenthèses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fr-FR" dirty="0"/>
              <a:t> et retour à la ligne (sauf si le code n’est pas complet)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Commentaires : commencent par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#</a:t>
            </a:r>
          </a:p>
          <a:p>
            <a:pPr marL="400050" lvl="1"/>
            <a:r>
              <a:rPr lang="fr-FR" dirty="0"/>
              <a:t>Cas particulier = section :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#     ---- </a:t>
            </a:r>
          </a:p>
        </p:txBody>
      </p:sp>
    </p:spTree>
    <p:extLst>
      <p:ext uri="{BB962C8B-B14F-4D97-AF65-F5344CB8AC3E}">
        <p14:creationId xmlns:p14="http://schemas.microsoft.com/office/powerpoint/2010/main" val="344295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Basiques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Blocs d’instructions (boucles, fonctions personnalisées)</a:t>
            </a:r>
          </a:p>
          <a:p>
            <a:pPr marL="400050" lvl="1"/>
            <a:r>
              <a:rPr lang="fr-FR" dirty="0"/>
              <a:t> accolades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{}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Répertoires et adresses URL avec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fr-FR" dirty="0"/>
              <a:t> et non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\</a:t>
            </a:r>
          </a:p>
          <a:p>
            <a:pPr lvl="1"/>
            <a:r>
              <a:rPr lang="fr-FR" dirty="0">
                <a:cs typeface="Courier New" pitchFamily="49" charset="0"/>
              </a:rPr>
              <a:t>Attention en copiant un chemin depuis l’explorateur Windows</a:t>
            </a:r>
            <a:endParaRPr lang="fr-FR" dirty="0"/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2192"/>
            <a:ext cx="80499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2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Fonctions (1/3)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fr-FR" dirty="0"/>
              <a:t>Toute action passe par une fonction !</a:t>
            </a:r>
          </a:p>
          <a:p>
            <a:endParaRPr lang="fr-FR" dirty="0"/>
          </a:p>
          <a:p>
            <a:r>
              <a:rPr lang="fr-FR" dirty="0"/>
              <a:t>Fonctions stockées dans des packages </a:t>
            </a:r>
          </a:p>
          <a:p>
            <a:r>
              <a:rPr lang="fr-FR" dirty="0"/>
              <a:t>Possibilité de créer des fonctions</a:t>
            </a:r>
          </a:p>
          <a:p>
            <a:endParaRPr lang="fr-FR" dirty="0"/>
          </a:p>
          <a:p>
            <a:r>
              <a:rPr lang="fr-FR" dirty="0"/>
              <a:t>Les fonctions créent des </a:t>
            </a:r>
            <a:r>
              <a:rPr lang="fr-FR" b="1" dirty="0"/>
              <a:t>objets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69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Fonctions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>
            <a:normAutofit/>
          </a:bodyPr>
          <a:lstStyle/>
          <a:p>
            <a:r>
              <a:rPr lang="fr-FR" dirty="0"/>
              <a:t>Quelques fonctions utiles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library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nomPackage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 charge un package déjà installé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summary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(objet)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 descriptif de l’objet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class(objet)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typeof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(objet)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 nature de l’objet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423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Fonctions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r>
              <a:rPr lang="fr-FR" dirty="0"/>
              <a:t>Résultat d’une fonction 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Dépend beaucoup de la fonction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Types de données spécifiques aux résultats de certaines fonctions (modélisation par exemple)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77828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2.2- Affectation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Opération qui permet de créer un objet à partir du résultat d’une fonction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S’écrit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fr-FR" dirty="0"/>
              <a:t> ou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/>
              <a:t> (préférer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fr-FR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  <a:p>
            <a:r>
              <a:rPr lang="fr-FR" dirty="0"/>
              <a:t>Sans affectation, le résultat de la fonction s’écrit directement dans la Console</a:t>
            </a:r>
          </a:p>
        </p:txBody>
      </p:sp>
    </p:spTree>
    <p:extLst>
      <p:ext uri="{BB962C8B-B14F-4D97-AF65-F5344CB8AC3E}">
        <p14:creationId xmlns:p14="http://schemas.microsoft.com/office/powerpoint/2010/main" val="2372345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Import d’un fichier texte (1/3)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read.delim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read.delim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"chemin/fichier.txt",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header=FALSE,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sep="…",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…)</a:t>
            </a:r>
          </a:p>
          <a:p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716016" y="4941168"/>
            <a:ext cx="3456384" cy="1368152"/>
          </a:xfrm>
          <a:prstGeom prst="roundRect">
            <a:avLst/>
          </a:prstGeom>
          <a:solidFill>
            <a:srgbClr val="E8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</a:rPr>
              <a:t>Autres fonctions quasiment équivalentes : </a:t>
            </a:r>
            <a:r>
              <a:rPr lang="fr-FR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read.table</a:t>
            </a:r>
            <a:r>
              <a:rPr lang="fr-FR" dirty="0">
                <a:solidFill>
                  <a:srgbClr val="FFFFFF"/>
                </a:solidFill>
              </a:rPr>
              <a:t>, </a:t>
            </a:r>
            <a:r>
              <a:rPr lang="fr-FR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read.csv</a:t>
            </a:r>
            <a:r>
              <a:rPr lang="fr-FR" dirty="0">
                <a:solidFill>
                  <a:srgbClr val="FFFFFF"/>
                </a:solidFill>
              </a:rPr>
              <a:t>, </a:t>
            </a:r>
            <a:r>
              <a:rPr lang="fr-FR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read.csv2</a:t>
            </a:r>
            <a:r>
              <a:rPr lang="fr-FR" dirty="0">
                <a:solidFill>
                  <a:srgbClr val="FFFFFF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14991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Import d’un fichier texte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>
            <a:normAutofit/>
          </a:bodyPr>
          <a:lstStyle/>
          <a:p>
            <a:r>
              <a:rPr lang="fr-FR" dirty="0"/>
              <a:t>Arguments 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header</a:t>
            </a:r>
            <a:r>
              <a:rPr lang="fr-FR" dirty="0"/>
              <a:t> = présence d’une ligne d’en-tête avec les noms des colonnes à créer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sep</a:t>
            </a:r>
            <a:r>
              <a:rPr lang="fr-FR" dirty="0"/>
              <a:t> = caractère séparateur </a:t>
            </a:r>
          </a:p>
          <a:p>
            <a:pPr marL="400050" lvl="1" indent="0"/>
            <a:r>
              <a:rPr lang="fr-FR" dirty="0"/>
              <a:t>                     (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"\t"</a:t>
            </a:r>
            <a:r>
              <a:rPr lang="fr-FR" dirty="0"/>
              <a:t> = tabulation)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dec</a:t>
            </a:r>
            <a:r>
              <a:rPr lang="fr-FR" dirty="0"/>
              <a:t> = séparateur décimal (entre guillemets)</a:t>
            </a:r>
          </a:p>
        </p:txBody>
      </p:sp>
    </p:spTree>
    <p:extLst>
      <p:ext uri="{BB962C8B-B14F-4D97-AF65-F5344CB8AC3E}">
        <p14:creationId xmlns:p14="http://schemas.microsoft.com/office/powerpoint/2010/main" val="66786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Import d’un fichier texte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Arguments 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quote</a:t>
            </a:r>
            <a:r>
              <a:rPr lang="fr-FR" dirty="0"/>
              <a:t> = délimiteur de texte (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"\""</a:t>
            </a:r>
            <a:r>
              <a:rPr lang="fr-FR" dirty="0"/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nrows</a:t>
            </a:r>
            <a:r>
              <a:rPr lang="fr-FR" dirty="0"/>
              <a:t> = nombre maxi de lignes à importer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stringsAsFactors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=FALSE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les textes ne sont pas convertis en facteurs (par défaut à partir de R version 4)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encoding</a:t>
            </a:r>
            <a:r>
              <a:rPr lang="fr-FR" dirty="0">
                <a:sym typeface="Wingdings" pitchFamily="2" charset="2"/>
              </a:rPr>
              <a:t> = type de codage des chaînes de caractères (UTF-8 si le fichier contient des lettres accentuées)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407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B305B5-7636-42D7-8E19-F9337FD8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1" y="1716782"/>
            <a:ext cx="4467225" cy="2000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FF884B-5EB3-47D3-A167-150C30A12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2"/>
          <a:stretch/>
        </p:blipFill>
        <p:spPr>
          <a:xfrm>
            <a:off x="3635896" y="3762697"/>
            <a:ext cx="4924822" cy="29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0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1- Présentation de 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8" y="3679308"/>
            <a:ext cx="38554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6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Import d’une table SAS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fr-FR" dirty="0"/>
              <a:t>Package {</a:t>
            </a:r>
            <a:r>
              <a:rPr lang="fr-FR" dirty="0" err="1">
                <a:cs typeface="Courier New" pitchFamily="49" charset="0"/>
              </a:rPr>
              <a:t>haven</a:t>
            </a:r>
            <a:r>
              <a:rPr lang="fr-FR" dirty="0">
                <a:cs typeface="Courier New" pitchFamily="49" charset="0"/>
              </a:rPr>
              <a:t>}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read_sas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tableSAS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Avec une table SAS version 7+ (extensions sd7 ou sas7bdat)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col_select</a:t>
            </a:r>
            <a:r>
              <a:rPr lang="en-US" dirty="0"/>
              <a:t> </a:t>
            </a:r>
            <a:r>
              <a:rPr lang="fr-FR" dirty="0"/>
              <a:t>pour n’importer que certaines variables (par leur nom ou une partie de leur nom)</a:t>
            </a:r>
          </a:p>
        </p:txBody>
      </p:sp>
    </p:spTree>
    <p:extLst>
      <p:ext uri="{BB962C8B-B14F-4D97-AF65-F5344CB8AC3E}">
        <p14:creationId xmlns:p14="http://schemas.microsoft.com/office/powerpoint/2010/main" val="281892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B4BBF3-6B99-4A37-8B78-02363654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4695825" cy="1628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BC0F56-98B0-410F-8B0C-836963D4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03" y="3284984"/>
            <a:ext cx="77343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Import d’un fichier Excel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Package {</a:t>
            </a:r>
            <a:r>
              <a:rPr lang="fr-FR" dirty="0" err="1">
                <a:cs typeface="Courier New" pitchFamily="49" charset="0"/>
              </a:rPr>
              <a:t>readxl</a:t>
            </a:r>
            <a:r>
              <a:rPr lang="fr-FR" dirty="0">
                <a:cs typeface="Courier New" pitchFamily="49" charset="0"/>
              </a:rPr>
              <a:t>}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read_excel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(fichier)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Importe les fichiers .XLS et .XLSX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sheet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/>
              <a:t>pour indiquer la feuille importée (numéro ou nom) ; la 1</a:t>
            </a:r>
            <a:r>
              <a:rPr lang="fr-FR" baseline="30000" dirty="0"/>
              <a:t>e</a:t>
            </a:r>
            <a:r>
              <a:rPr lang="fr-FR" dirty="0"/>
              <a:t> par défaut</a:t>
            </a:r>
          </a:p>
        </p:txBody>
      </p:sp>
    </p:spTree>
    <p:extLst>
      <p:ext uri="{BB962C8B-B14F-4D97-AF65-F5344CB8AC3E}">
        <p14:creationId xmlns:p14="http://schemas.microsoft.com/office/powerpoint/2010/main" val="427617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9F1D55-FF65-47F9-B3E4-6A3981A5B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7" y="1628800"/>
            <a:ext cx="4200525" cy="1438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C1035E-EDB8-4228-AC86-495F3E78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55404"/>
            <a:ext cx="7734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3- Types de données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8" y="3679308"/>
            <a:ext cx="38554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9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Structures de données (1/5)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Organisation d’une série de valeurs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>
                <a:solidFill>
                  <a:srgbClr val="E88A00"/>
                </a:solidFill>
              </a:rPr>
              <a:t>Vecteurs</a:t>
            </a:r>
            <a:r>
              <a:rPr lang="fr-FR" dirty="0"/>
              <a:t> : série de valeurs d’un seul et même type. Une valeur unique est un vecteur à 1 seul élément</a:t>
            </a:r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>
                <a:solidFill>
                  <a:srgbClr val="E88A00"/>
                </a:solidFill>
              </a:rPr>
              <a:t>Matrices, </a:t>
            </a:r>
            <a:r>
              <a:rPr lang="fr-FR" dirty="0" err="1">
                <a:solidFill>
                  <a:srgbClr val="E88A00"/>
                </a:solidFill>
              </a:rPr>
              <a:t>arrays</a:t>
            </a:r>
            <a:r>
              <a:rPr lang="fr-FR" dirty="0"/>
              <a:t> : extension des vecteurs à 2 dimensions et plus (matrice = cas particulier d’</a:t>
            </a:r>
            <a:r>
              <a:rPr lang="fr-FR" dirty="0" err="1"/>
              <a:t>array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1312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Structures de données (2/5)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>
                <a:solidFill>
                  <a:srgbClr val="E88A00"/>
                </a:solidFill>
              </a:rPr>
              <a:t>Listes</a:t>
            </a:r>
            <a:r>
              <a:rPr lang="fr-FR" dirty="0"/>
              <a:t> : les éléments peuvent être de types différents (y compris des listes de listes)</a:t>
            </a:r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>
                <a:solidFill>
                  <a:srgbClr val="E88A00"/>
                </a:solidFill>
              </a:rPr>
              <a:t>Data.frames</a:t>
            </a:r>
            <a:r>
              <a:rPr lang="fr-FR" dirty="0">
                <a:solidFill>
                  <a:srgbClr val="E88A00"/>
                </a:solidFill>
              </a:rPr>
              <a:t> </a:t>
            </a:r>
            <a:r>
              <a:rPr lang="fr-FR" dirty="0"/>
              <a:t>: fichier de données, avec une ligne par individu et une colonne par information. C’est une liste de vecteurs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41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Structures de données (3/5)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>
                <a:solidFill>
                  <a:srgbClr val="E88A00"/>
                </a:solidFill>
              </a:rPr>
              <a:t>Tibbles</a:t>
            </a:r>
            <a:r>
              <a:rPr lang="fr-FR" dirty="0">
                <a:solidFill>
                  <a:srgbClr val="E88A00"/>
                </a:solidFill>
              </a:rPr>
              <a:t> </a:t>
            </a:r>
            <a:r>
              <a:rPr lang="fr-FR" dirty="0"/>
              <a:t>: variante de </a:t>
            </a:r>
            <a:r>
              <a:rPr lang="fr-FR" dirty="0" err="1"/>
              <a:t>data.frame</a:t>
            </a:r>
            <a:r>
              <a:rPr lang="fr-FR" dirty="0"/>
              <a:t> plus agréable à afficher</a:t>
            </a:r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>
                <a:solidFill>
                  <a:srgbClr val="E88A00"/>
                </a:solidFill>
              </a:rPr>
              <a:t>Data.tables</a:t>
            </a:r>
            <a:r>
              <a:rPr lang="fr-FR" dirty="0">
                <a:solidFill>
                  <a:srgbClr val="E88A00"/>
                </a:solidFill>
              </a:rPr>
              <a:t> </a:t>
            </a:r>
            <a:r>
              <a:rPr lang="fr-FR" dirty="0"/>
              <a:t>: variante de </a:t>
            </a:r>
            <a:r>
              <a:rPr lang="fr-FR" dirty="0" err="1"/>
              <a:t>data.frame</a:t>
            </a:r>
            <a:r>
              <a:rPr lang="fr-FR" dirty="0"/>
              <a:t> dont la syntaxe pour les créations de colonnes et les filtres diffère largement, réputée plus performante en manipulation de données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63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Structures de données (4/5)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de structures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Vecteur :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c(val1,val2,val3,…)</a:t>
            </a:r>
            <a:r>
              <a:rPr lang="fr-FR" dirty="0">
                <a:sym typeface="Wingdings" pitchFamily="2" charset="2"/>
              </a:rPr>
              <a:t>  vecteur composé de ces valeurs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min:max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vecteur d’entiers de min à max inclus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seq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(min, max, by=nombre)</a:t>
            </a:r>
            <a:r>
              <a:rPr lang="fr-FR" dirty="0">
                <a:sym typeface="Wingdings" pitchFamily="2" charset="2"/>
              </a:rPr>
              <a:t>  vecteur de valeurs avec un incrément fixe</a:t>
            </a:r>
          </a:p>
        </p:txBody>
      </p:sp>
    </p:spTree>
    <p:extLst>
      <p:ext uri="{BB962C8B-B14F-4D97-AF65-F5344CB8AC3E}">
        <p14:creationId xmlns:p14="http://schemas.microsoft.com/office/powerpoint/2010/main" val="894656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Structures de données (5/5)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de structures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Liste :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list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(elem1=val1, elem2=val2, …)</a:t>
            </a:r>
            <a:endParaRPr lang="fr-FR" dirty="0"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>
                <a:sym typeface="Wingdings" pitchFamily="2" charset="2"/>
              </a:rPr>
              <a:t>Data.frame</a:t>
            </a:r>
            <a:r>
              <a:rPr lang="fr-FR" dirty="0">
                <a:sym typeface="Wingdings" pitchFamily="2" charset="2"/>
              </a:rPr>
              <a:t> :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Fonctions d’import,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data.frame</a:t>
            </a:r>
            <a:endParaRPr lang="fr-FR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sym typeface="Wingdings" pitchFamily="2" charset="2"/>
              </a:rPr>
              <a:t>Tibble</a:t>
            </a:r>
            <a:r>
              <a:rPr lang="fr-FR" dirty="0">
                <a:sym typeface="Wingdings" pitchFamily="2" charset="2"/>
              </a:rPr>
              <a:t> :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as_tibble</a:t>
            </a:r>
            <a:r>
              <a:rPr lang="fr-FR" dirty="0">
                <a:sym typeface="Wingdings" pitchFamily="2" charset="2"/>
              </a:rPr>
              <a:t> de {</a:t>
            </a:r>
            <a:r>
              <a:rPr lang="fr-FR" dirty="0" err="1">
                <a:sym typeface="Wingdings" pitchFamily="2" charset="2"/>
              </a:rPr>
              <a:t>tibble</a:t>
            </a:r>
            <a:r>
              <a:rPr lang="fr-FR" dirty="0">
                <a:sym typeface="Wingdings" pitchFamily="2" charset="2"/>
              </a:rPr>
              <a:t>}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sym typeface="Wingdings" pitchFamily="2" charset="2"/>
              </a:rPr>
              <a:t>Data.table</a:t>
            </a:r>
            <a:r>
              <a:rPr lang="fr-FR" dirty="0">
                <a:sym typeface="Wingdings" pitchFamily="2" charset="2"/>
              </a:rPr>
              <a:t> :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as.data.table</a:t>
            </a:r>
            <a:r>
              <a:rPr lang="fr-FR" dirty="0">
                <a:sym typeface="Wingdings" pitchFamily="2" charset="2"/>
              </a:rPr>
              <a:t> de {</a:t>
            </a:r>
            <a:r>
              <a:rPr lang="fr-FR" dirty="0" err="1">
                <a:sym typeface="Wingdings" pitchFamily="2" charset="2"/>
              </a:rPr>
              <a:t>data.table</a:t>
            </a:r>
            <a:r>
              <a:rPr lang="fr-FR" dirty="0">
                <a:sym typeface="Wingdings" pitchFamily="2" charset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962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1.0- Que sait faire R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7504" y="1484784"/>
          <a:ext cx="892899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50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Types de données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Types possibles pour les vecteurs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sz="2400" dirty="0"/>
              <a:t>Texte (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character</a:t>
            </a:r>
            <a:r>
              <a:rPr lang="fr-FR" sz="2400" dirty="0"/>
              <a:t>) : de longueur variable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sz="2400" dirty="0"/>
              <a:t>Numérique (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fr-FR" sz="2400" dirty="0"/>
              <a:t> ou 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numeric</a:t>
            </a:r>
            <a:r>
              <a:rPr lang="fr-FR" sz="2400" dirty="0"/>
              <a:t>)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sz="2400" dirty="0"/>
              <a:t>Entier (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integer</a:t>
            </a:r>
            <a:r>
              <a:rPr lang="fr-FR" sz="2400" dirty="0"/>
              <a:t>) : positif ou négatif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sz="2400" dirty="0"/>
              <a:t>Booléen (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logical</a:t>
            </a:r>
            <a:r>
              <a:rPr lang="fr-FR" sz="2400" dirty="0"/>
              <a:t>) : valeurs TRUE et FALSE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sz="2400" dirty="0"/>
              <a:t>Date (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Date</a:t>
            </a:r>
            <a:r>
              <a:rPr lang="fr-FR" sz="2400" dirty="0"/>
              <a:t>) et </a:t>
            </a:r>
            <a:r>
              <a:rPr lang="fr-FR" sz="2400" dirty="0" err="1"/>
              <a:t>datetime</a:t>
            </a:r>
            <a:r>
              <a:rPr lang="fr-FR" sz="2400" dirty="0"/>
              <a:t> (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POSIXct</a:t>
            </a:r>
            <a:r>
              <a:rPr lang="fr-FR" sz="2400" dirty="0"/>
              <a:t>) : en nombre de jours / secondes depuis 1970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sz="2400" dirty="0"/>
              <a:t>Facteur (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factor</a:t>
            </a:r>
            <a:r>
              <a:rPr lang="fr-FR" sz="2400" dirty="0"/>
              <a:t>) : pour les données qualitatives</a:t>
            </a:r>
          </a:p>
        </p:txBody>
      </p:sp>
    </p:spTree>
    <p:extLst>
      <p:ext uri="{BB962C8B-B14F-4D97-AF65-F5344CB8AC3E}">
        <p14:creationId xmlns:p14="http://schemas.microsoft.com/office/powerpoint/2010/main" val="3955314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Types de données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Connaître le type d’un objet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class(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nomObjet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Voir les types de toutes les colonnes d’un </a:t>
            </a:r>
            <a:r>
              <a:rPr lang="fr-FR" dirty="0" err="1"/>
              <a:t>data.frame</a:t>
            </a: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glimpse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nomDataFrame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/>
              <a:t> de {</a:t>
            </a:r>
            <a:r>
              <a:rPr lang="fr-FR" dirty="0" err="1"/>
              <a:t>tibble</a:t>
            </a:r>
            <a:r>
              <a:rPr lang="fr-FR" dirty="0"/>
              <a:t>}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nomDataFrame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/>
              <a:t> de {</a:t>
            </a:r>
            <a:r>
              <a:rPr lang="fr-FR" dirty="0" err="1"/>
              <a:t>utils</a:t>
            </a:r>
            <a:r>
              <a:rPr lang="fr-F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39548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DBC8CCB-18F5-4908-84E8-A3C905F1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12509"/>
            <a:ext cx="2362200" cy="5429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6DB336-CC27-42F9-9E01-DB0A5ABD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921" y="2060848"/>
            <a:ext cx="6176714" cy="44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0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8CF814-1447-457F-B0CF-4CC7447BF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5" y="1628800"/>
            <a:ext cx="8153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6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4- Manipulation de données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8" y="3679308"/>
            <a:ext cx="38554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9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4.1- Extraction d’éléments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fr-FR" dirty="0"/>
              <a:t>Élément d’un vecteur, d’une liste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nomObjet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[indice]</a:t>
            </a:r>
            <a:endParaRPr lang="fr-FR" b="1" dirty="0"/>
          </a:p>
          <a:p>
            <a:pPr marL="1357313" lvl="2" indent="-457200">
              <a:buFont typeface="Arial" pitchFamily="34" charset="0"/>
              <a:buChar char="•"/>
            </a:pPr>
            <a:r>
              <a:rPr lang="fr-FR" i="1" dirty="0"/>
              <a:t>indice</a:t>
            </a:r>
            <a:r>
              <a:rPr lang="fr-FR" dirty="0"/>
              <a:t> est un nombre entier (= le numéro d’élément) ou parfois un texte entre guillemets (= le nom de l’élément, quand ils en ont)</a:t>
            </a:r>
          </a:p>
          <a:p>
            <a:pPr marL="1357313" lvl="2" indent="-457200">
              <a:buFont typeface="Arial" pitchFamily="34" charset="0"/>
              <a:buChar char="•"/>
            </a:pPr>
            <a:endParaRPr lang="fr-FR" dirty="0"/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nomListe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[i]</a:t>
            </a:r>
            <a:r>
              <a:rPr lang="fr-FR" dirty="0"/>
              <a:t> renvoie une </a:t>
            </a:r>
            <a:r>
              <a:rPr lang="fr-FR" b="1" dirty="0"/>
              <a:t>liste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nomListe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[[i]] </a:t>
            </a:r>
            <a:r>
              <a:rPr lang="fr-FR" dirty="0"/>
              <a:t>renvoie un </a:t>
            </a:r>
            <a:r>
              <a:rPr lang="fr-FR" b="1" dirty="0"/>
              <a:t>élément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nomListe$elem</a:t>
            </a:r>
            <a:r>
              <a:rPr lang="fr-FR" dirty="0"/>
              <a:t> =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nomListe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[["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"]]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08" y="4877874"/>
            <a:ext cx="432048" cy="3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72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4.1- Extraction d’éléments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281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Colonne d’un data frame :</a:t>
            </a:r>
          </a:p>
          <a:p>
            <a:pPr marL="0" indent="0"/>
            <a:r>
              <a:rPr lang="fr-FR" dirty="0"/>
              <a:t>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nomDF$nomColonne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Colonne(s) d’un data frame :</a:t>
            </a:r>
          </a:p>
          <a:p>
            <a:r>
              <a:rPr lang="fr-FR" dirty="0"/>
              <a:t>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[,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numColonne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]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[,"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nomColonne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"]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Ligne(s) d’un data frame :</a:t>
            </a:r>
          </a:p>
          <a:p>
            <a:pPr marL="0" indent="0"/>
            <a:r>
              <a:rPr lang="fr-FR" dirty="0"/>
              <a:t>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numLigne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,]</a:t>
            </a:r>
          </a:p>
          <a:p>
            <a:pPr marL="0" indent="0"/>
            <a:endParaRPr lang="fr-FR" sz="2400" dirty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nomColonne</a:t>
            </a:r>
            <a:r>
              <a:rPr lang="fr-FR" sz="2400" dirty="0"/>
              <a:t>, 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numColonne</a:t>
            </a:r>
            <a:r>
              <a:rPr lang="fr-FR" sz="2400" dirty="0"/>
              <a:t>, 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numLigne</a:t>
            </a:r>
            <a:r>
              <a:rPr lang="fr-FR" sz="2400" dirty="0"/>
              <a:t> sont des vecteurs de textes ou d’entiers</a:t>
            </a:r>
          </a:p>
        </p:txBody>
      </p:sp>
    </p:spTree>
    <p:extLst>
      <p:ext uri="{BB962C8B-B14F-4D97-AF65-F5344CB8AC3E}">
        <p14:creationId xmlns:p14="http://schemas.microsoft.com/office/powerpoint/2010/main" val="2047450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4.1- Extraction d’éléments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Sélection SAUF un élément = avec un indice négatif : </a:t>
            </a:r>
          </a:p>
          <a:p>
            <a:pPr marL="0" indent="0"/>
            <a:r>
              <a:rPr lang="fr-FR" dirty="0" err="1">
                <a:latin typeface="Courier New" pitchFamily="49" charset="0"/>
                <a:cs typeface="Courier New" pitchFamily="49" charset="0"/>
              </a:rPr>
              <a:t>nomDF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[,-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numColonne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]</a:t>
            </a:r>
            <a:endParaRPr lang="fr-FR" dirty="0"/>
          </a:p>
          <a:p>
            <a:pPr marL="0" indent="0"/>
            <a:r>
              <a:rPr lang="fr-FR" dirty="0" err="1">
                <a:latin typeface="Courier New" pitchFamily="49" charset="0"/>
                <a:cs typeface="Courier New" pitchFamily="49" charset="0"/>
              </a:rPr>
              <a:t>nomDF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[-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numLigne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,]</a:t>
            </a:r>
            <a:endParaRPr lang="fr-FR" dirty="0"/>
          </a:p>
          <a:p>
            <a:pPr marL="0" indent="0"/>
            <a:endParaRPr lang="fr-FR" sz="1600" dirty="0"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>
                <a:cs typeface="Courier New" pitchFamily="49" charset="0"/>
              </a:rPr>
              <a:t>L’écriture fonctionne avec des nombres ou avec des </a:t>
            </a:r>
            <a:r>
              <a:rPr lang="fr-FR" sz="2800" i="1" dirty="0">
                <a:cs typeface="Courier New" pitchFamily="49" charset="0"/>
              </a:rPr>
              <a:t>vecteurs</a:t>
            </a:r>
            <a:r>
              <a:rPr lang="fr-FR" sz="2800" dirty="0">
                <a:cs typeface="Courier New" pitchFamily="49" charset="0"/>
              </a:rPr>
              <a:t> de nombres négatifs (mais pas avec les noms d’éléments)</a:t>
            </a:r>
          </a:p>
        </p:txBody>
      </p:sp>
    </p:spTree>
    <p:extLst>
      <p:ext uri="{BB962C8B-B14F-4D97-AF65-F5344CB8AC3E}">
        <p14:creationId xmlns:p14="http://schemas.microsoft.com/office/powerpoint/2010/main" val="3236698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C405E3-2613-4DD1-9EF9-767BD974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19262"/>
            <a:ext cx="2190750" cy="3419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A5C61C-F61B-4220-BA5C-FBD822F18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008946"/>
            <a:ext cx="6531063" cy="2773686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3239B9F-59BF-47E6-900F-85B61EDAE9DF}"/>
              </a:ext>
            </a:extLst>
          </p:cNvPr>
          <p:cNvSpPr/>
          <p:nvPr/>
        </p:nvSpPr>
        <p:spPr>
          <a:xfrm>
            <a:off x="2509014" y="1935286"/>
            <a:ext cx="1944216" cy="6296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Data.frame</a:t>
            </a:r>
            <a:r>
              <a:rPr lang="fr-FR" sz="1600" dirty="0">
                <a:solidFill>
                  <a:schemeClr val="tx1"/>
                </a:solidFill>
              </a:rPr>
              <a:t> avec une seule colonne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EAF68C-E5F8-41C7-A794-67628CC5D4DC}"/>
              </a:ext>
            </a:extLst>
          </p:cNvPr>
          <p:cNvSpPr/>
          <p:nvPr/>
        </p:nvSpPr>
        <p:spPr>
          <a:xfrm>
            <a:off x="6372200" y="2260266"/>
            <a:ext cx="1944216" cy="6296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Simple vecteur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D9851534-DE1C-4DD8-BE83-74F1711DE30C}"/>
              </a:ext>
            </a:extLst>
          </p:cNvPr>
          <p:cNvSpPr/>
          <p:nvPr/>
        </p:nvSpPr>
        <p:spPr>
          <a:xfrm>
            <a:off x="7236296" y="2948058"/>
            <a:ext cx="216024" cy="32869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81D9DAB2-62ED-4012-AA14-AAE7499E20EF}"/>
              </a:ext>
            </a:extLst>
          </p:cNvPr>
          <p:cNvSpPr/>
          <p:nvPr/>
        </p:nvSpPr>
        <p:spPr>
          <a:xfrm rot="5400000">
            <a:off x="2167872" y="2085748"/>
            <a:ext cx="216024" cy="32869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587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135B46-438D-46A3-85E9-B8C37320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992" y="2492896"/>
            <a:ext cx="2857500" cy="23812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52DC38-C7CE-484F-BD7A-7EF276062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92896"/>
            <a:ext cx="28003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Comment fonctionne R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1200"/>
            <a:ext cx="8136904" cy="4114800"/>
          </a:xfrm>
        </p:spPr>
        <p:txBody>
          <a:bodyPr/>
          <a:lstStyle/>
          <a:p>
            <a:r>
              <a:rPr lang="fr-FR" dirty="0"/>
              <a:t>Avec du code (langage spécifique + SQL)</a:t>
            </a:r>
          </a:p>
          <a:p>
            <a:r>
              <a:rPr lang="fr-FR" dirty="0"/>
              <a:t>Création d’objets…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dirty="0"/>
              <a:t>données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dirty="0"/>
              <a:t>résultats (tableaux, graphiques, modèles)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dirty="0"/>
              <a:t>paramètres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dirty="0"/>
              <a:t>fonctions</a:t>
            </a:r>
          </a:p>
          <a:p>
            <a:r>
              <a:rPr lang="fr-FR" dirty="0"/>
              <a:t>… stockés en mémoire vive (RAM)</a:t>
            </a:r>
          </a:p>
        </p:txBody>
      </p:sp>
    </p:spTree>
    <p:extLst>
      <p:ext uri="{BB962C8B-B14F-4D97-AF65-F5344CB8AC3E}">
        <p14:creationId xmlns:p14="http://schemas.microsoft.com/office/powerpoint/2010/main" val="2904564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Filtres (1/5)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fr-FR" dirty="0"/>
              <a:t>Ecriture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dataframe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),]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n°s</a:t>
            </a:r>
            <a:r>
              <a:rPr lang="fr-FR" dirty="0">
                <a:sym typeface="Wingdings" pitchFamily="2" charset="2"/>
              </a:rPr>
              <a:t> de lignes où la condition est vraie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La condition doit rappeler le nom du </a:t>
            </a:r>
            <a:r>
              <a:rPr lang="fr-FR" dirty="0" err="1">
                <a:sym typeface="Wingdings" pitchFamily="2" charset="2"/>
              </a:rPr>
              <a:t>dataframe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i="1" dirty="0">
                <a:sym typeface="Wingdings" pitchFamily="2" charset="2"/>
              </a:rPr>
              <a:t>devant chaque variable</a:t>
            </a:r>
            <a:endParaRPr lang="fr-FR" dirty="0"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Cette écriture peut être associée à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$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nomVar</a:t>
            </a:r>
            <a:r>
              <a:rPr lang="fr-FR" dirty="0">
                <a:sym typeface="Wingdings" pitchFamily="2" charset="2"/>
              </a:rPr>
              <a:t> :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df$nomVar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[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which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cond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)]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	        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df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[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which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cond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),]$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nomVar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5272855-1B64-423E-9F9E-37DFD3EB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72" y="6222908"/>
            <a:ext cx="432048" cy="3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121F27B7-48F0-47CA-955B-0AFD108562F2}"/>
              </a:ext>
            </a:extLst>
          </p:cNvPr>
          <p:cNvSpPr/>
          <p:nvPr/>
        </p:nvSpPr>
        <p:spPr>
          <a:xfrm flipV="1">
            <a:off x="6600988" y="5926040"/>
            <a:ext cx="144016" cy="21872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49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Filtres (2/5)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Conditions 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Toujours rappeler le nom du </a:t>
            </a:r>
            <a:r>
              <a:rPr lang="fr-FR" dirty="0" err="1"/>
              <a:t>data.frame</a:t>
            </a:r>
            <a:r>
              <a:rPr lang="fr-FR" dirty="0"/>
              <a:t> devant le nom du vecteur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Opérateurs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&gt;=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%in%</a:t>
            </a:r>
            <a:r>
              <a:rPr lang="fr-FR" dirty="0"/>
              <a:t> (valeur parmi un vecteur de valeurs)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is.na</a:t>
            </a:r>
            <a:r>
              <a:rPr lang="fr-FR" dirty="0"/>
              <a:t> pour les valeurs manquantes</a:t>
            </a:r>
          </a:p>
        </p:txBody>
      </p:sp>
    </p:spTree>
    <p:extLst>
      <p:ext uri="{BB962C8B-B14F-4D97-AF65-F5344CB8AC3E}">
        <p14:creationId xmlns:p14="http://schemas.microsoft.com/office/powerpoint/2010/main" val="1742018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Filtres (3/5)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Conditions 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Fonctions utiles pour les conditions sur les textes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tolower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convertit en minuscules le contenu d’une colonne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grepl</a:t>
            </a:r>
            <a:r>
              <a:rPr lang="fr-FR" dirty="0">
                <a:sym typeface="Wingdings" pitchFamily="2" charset="2"/>
              </a:rPr>
              <a:t>  pour chercher seulement une égalité partielle à un texte (contient, commence par, se termine par)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3328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Filtres (4/5)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Conditions 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grepl</a:t>
            </a:r>
            <a:r>
              <a:rPr lang="fr-FR" dirty="0"/>
              <a:t> renvoie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fr-FR" dirty="0"/>
              <a:t> ou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fr-FR" dirty="0"/>
              <a:t>, c’est une condition à elle seule</a:t>
            </a:r>
          </a:p>
          <a:p>
            <a:pPr marL="457200" indent="-457200">
              <a:buFont typeface="Arial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grepl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("recherche",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df$var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fr-FR" dirty="0"/>
              <a:t>texte recherché :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sz="2400" dirty="0"/>
              <a:t>Texte simple = contient ce texte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sz="2400" dirty="0"/>
              <a:t>Texte avec 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^</a:t>
            </a:r>
            <a:r>
              <a:rPr lang="fr-FR" sz="2400" dirty="0"/>
              <a:t> devant = commence par ce texte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sz="2400" dirty="0"/>
              <a:t>Texte avec 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$</a:t>
            </a:r>
            <a:r>
              <a:rPr lang="fr-FR" sz="2400" dirty="0"/>
              <a:t> après = se termine par ce texte</a:t>
            </a:r>
          </a:p>
        </p:txBody>
      </p:sp>
    </p:spTree>
    <p:extLst>
      <p:ext uri="{BB962C8B-B14F-4D97-AF65-F5344CB8AC3E}">
        <p14:creationId xmlns:p14="http://schemas.microsoft.com/office/powerpoint/2010/main" val="2388900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Filtres (5/5)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Conditions 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Conditions séparées par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fr-FR" dirty="0"/>
              <a:t> = toutes vraies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Conditions séparées par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fr-FR" dirty="0"/>
              <a:t> = au moins une est vraie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Condition précédée de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fr-FR" dirty="0"/>
              <a:t> = son contraire</a:t>
            </a:r>
          </a:p>
        </p:txBody>
      </p:sp>
    </p:spTree>
    <p:extLst>
      <p:ext uri="{BB962C8B-B14F-4D97-AF65-F5344CB8AC3E}">
        <p14:creationId xmlns:p14="http://schemas.microsoft.com/office/powerpoint/2010/main" val="2948039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AB994C-29C8-4FFF-A75D-9993D19BD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890489"/>
            <a:ext cx="79152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0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7E2269-6FB5-4D68-B66F-43F3A5A7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3905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30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D81F60-9847-402E-9C6C-EE077007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12509"/>
            <a:ext cx="49625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2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A86E28-C8BF-44E1-8086-8BD46701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12509"/>
            <a:ext cx="4791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6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16B2D0-B881-4C82-A287-C46CEED6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53530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Comment fonctionne R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Système de packages = ensemble de fonctions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Une trentaine de packages préinstallés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Ajouts </a:t>
            </a:r>
            <a:r>
              <a:rPr lang="fr-FR" i="1" dirty="0"/>
              <a:t>ad libitum </a:t>
            </a:r>
            <a:r>
              <a:rPr lang="fr-FR" dirty="0"/>
              <a:t>depuis Internet (serveur CRAN) pour augmenter les possibilités du langage</a:t>
            </a:r>
          </a:p>
        </p:txBody>
      </p:sp>
    </p:spTree>
    <p:extLst>
      <p:ext uri="{BB962C8B-B14F-4D97-AF65-F5344CB8AC3E}">
        <p14:creationId xmlns:p14="http://schemas.microsoft.com/office/powerpoint/2010/main" val="8703978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80DBC4-EBAE-45AC-AFEE-DC9DBA6B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57531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9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Création de variables (1/2)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cs typeface="Courier New" pitchFamily="49" charset="0"/>
              </a:rPr>
              <a:t>Syntaxe générale :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dataFrame$var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&lt;- formule</a:t>
            </a: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Pas possible d’omettre le nom du data frame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Suppression d’une variable avec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dataFrame$var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&lt;- NULL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107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Création de variables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Cas particuliers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dataFrame$var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[i] &lt;- valeur</a:t>
            </a:r>
            <a:r>
              <a:rPr lang="fr-FR" dirty="0"/>
              <a:t> : on affecte la valeur au i-</a:t>
            </a:r>
            <a:r>
              <a:rPr lang="fr-FR" dirty="0" err="1"/>
              <a:t>ème</a:t>
            </a:r>
            <a:r>
              <a:rPr lang="fr-FR" dirty="0"/>
              <a:t> élément du vecteur (</a:t>
            </a:r>
            <a:r>
              <a:rPr lang="fr-FR" i="1" dirty="0"/>
              <a:t>i</a:t>
            </a:r>
            <a:r>
              <a:rPr lang="fr-FR" dirty="0"/>
              <a:t> peut être un vecteur, souvent construit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which</a:t>
            </a:r>
            <a:r>
              <a:rPr lang="fr-FR" dirty="0"/>
              <a:t>)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sz="1800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dataFrame$var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&lt;- valeur</a:t>
            </a:r>
            <a:r>
              <a:rPr lang="fr-FR" dirty="0"/>
              <a:t> : on affecte la valeur à tous les éléments du vecteur (</a:t>
            </a:r>
            <a:r>
              <a:rPr lang="fr-FR" dirty="0">
                <a:sym typeface="Wingdings" pitchFamily="2" charset="2"/>
              </a:rPr>
              <a:t> colonne constante)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2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Conversion (1/2)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987635" cy="4079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4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as.numeric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en numérique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as.integer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en entier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as.character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</a:t>
                      </a:r>
                      <a:r>
                        <a:rPr lang="fr-FR" baseline="0" dirty="0"/>
                        <a:t> en texte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as.Date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en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as.logical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en booléen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as.factor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en facteur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ordered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en facteur ordonné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cut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</a:t>
                      </a:r>
                      <a:r>
                        <a:rPr lang="fr-FR" baseline="0" dirty="0"/>
                        <a:t> d’</a:t>
                      </a:r>
                      <a:r>
                        <a:rPr lang="fr-FR" dirty="0"/>
                        <a:t>un numérique en facteur</a:t>
                      </a:r>
                      <a:r>
                        <a:rPr lang="fr-FR" baseline="0" dirty="0"/>
                        <a:t> ordonné (tranches)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d’une Date en texte avec mise en forme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prettyNum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Conversion d’un nombre en texte avec mise en forme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24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Conversion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Mise en tranches = numérique </a:t>
            </a:r>
            <a:r>
              <a:rPr lang="fr-FR" sz="2800" dirty="0">
                <a:sym typeface="Wingdings" pitchFamily="2" charset="2"/>
              </a:rPr>
              <a:t> facteur</a:t>
            </a:r>
          </a:p>
          <a:p>
            <a:pPr marL="992188" lvl="1" indent="-457200" algn="l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cut</a:t>
            </a:r>
            <a:endParaRPr lang="fr-FR" dirty="0">
              <a:sym typeface="Wingdings" pitchFamily="2" charset="2"/>
            </a:endParaRPr>
          </a:p>
          <a:p>
            <a:pPr marL="1357313" lvl="2" indent="-457200" algn="l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breaks</a:t>
            </a:r>
            <a:r>
              <a:rPr lang="fr-FR" dirty="0">
                <a:sym typeface="Wingdings" pitchFamily="2" charset="2"/>
              </a:rPr>
              <a:t>  vecteur de limites de tranches</a:t>
            </a:r>
          </a:p>
          <a:p>
            <a:pPr marL="1892300" lvl="3" indent="-457200" algn="l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Enumération de limites avec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c</a:t>
            </a:r>
          </a:p>
          <a:p>
            <a:pPr marL="1892300" lvl="3" indent="-457200" algn="l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Construction automatique avec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ou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seq</a:t>
            </a:r>
            <a:endParaRPr lang="fr-FR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357313" lvl="2" indent="-457200" algn="l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Valeurs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Inf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Inf</a:t>
            </a:r>
            <a:r>
              <a:rPr lang="fr-FR" dirty="0">
                <a:sym typeface="Wingdings" pitchFamily="2" charset="2"/>
              </a:rPr>
              <a:t> pour -∞ et + ∞</a:t>
            </a:r>
          </a:p>
          <a:p>
            <a:pPr marL="1357313" lvl="2" indent="-457200" algn="l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right=TRUE|FALSE</a:t>
            </a:r>
            <a:r>
              <a:rPr lang="fr-FR" dirty="0">
                <a:sym typeface="Wingdings" pitchFamily="2" charset="2"/>
              </a:rPr>
              <a:t> pour l’inclusion de la borne haute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272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24AEF3-D868-4CF0-B99D-67E0AB80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998315"/>
            <a:ext cx="86772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1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BA4FC0-D377-471E-AA63-8E710AE1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6762526" cy="47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534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EC0F45-4A0B-442A-863C-BC1156DD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1560"/>
            <a:ext cx="5038725" cy="2562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E106DF4-2FC4-4597-9C9F-038EC469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09120"/>
            <a:ext cx="83153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10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9C667D-1DCF-40CE-BDDD-81817EB0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2" y="2347912"/>
            <a:ext cx="7429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62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Textes (1/3)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844824"/>
          <a:ext cx="7920000" cy="42468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9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tolower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</a:t>
                      </a:r>
                      <a:r>
                        <a:rPr lang="fr-FR" baseline="0" dirty="0"/>
                        <a:t> en minuscules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toupper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majuscules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substr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Extraction à partir de la gauche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nchar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de caractères d’un 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chartr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Remplacement caractère par caractère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stringr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str_replace_all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Remplacement d’un texte par un autre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stringr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str_pad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Complète un texte à une longueur minimale par un caractère donné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paste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Concaténation (séparateur espace par défaut)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paste0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Concaténation sans séparateur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04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Comment fonctionne R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1200"/>
            <a:ext cx="8136904" cy="4114800"/>
          </a:xfrm>
        </p:spPr>
        <p:txBody>
          <a:bodyPr/>
          <a:lstStyle/>
          <a:p>
            <a:r>
              <a:rPr lang="fr-FR" dirty="0"/>
              <a:t>Un logiciel, plusieurs interfaces :</a:t>
            </a:r>
          </a:p>
          <a:p>
            <a:pPr marL="457200" indent="-457200">
              <a:buFont typeface="Arial" charset="0"/>
              <a:buChar char="•"/>
            </a:pPr>
            <a:r>
              <a:rPr lang="fr-FR" b="1" dirty="0"/>
              <a:t>RGUI</a:t>
            </a:r>
            <a:r>
              <a:rPr lang="fr-FR" dirty="0"/>
              <a:t> : interface fournie avec R, très sommaire</a:t>
            </a:r>
          </a:p>
          <a:p>
            <a:pPr marL="457200" indent="-457200">
              <a:buFont typeface="Arial" charset="0"/>
              <a:buChar char="•"/>
            </a:pPr>
            <a:r>
              <a:rPr lang="fr-FR" b="1" dirty="0" err="1"/>
              <a:t>Rstudio</a:t>
            </a:r>
            <a:r>
              <a:rPr lang="fr-FR" dirty="0"/>
              <a:t>, </a:t>
            </a:r>
            <a:r>
              <a:rPr lang="fr-FR" b="1" dirty="0" err="1"/>
              <a:t>Tinn</a:t>
            </a:r>
            <a:r>
              <a:rPr lang="fr-FR" b="1" dirty="0"/>
              <a:t>-R</a:t>
            </a:r>
            <a:r>
              <a:rPr lang="fr-FR" dirty="0"/>
              <a:t>  et </a:t>
            </a:r>
            <a:r>
              <a:rPr lang="fr-FR" b="1" dirty="0"/>
              <a:t>R++</a:t>
            </a:r>
            <a:r>
              <a:rPr lang="fr-FR" dirty="0"/>
              <a:t> : interfaces dédiées à la programmation</a:t>
            </a:r>
          </a:p>
          <a:p>
            <a:pPr marL="457200" indent="-457200">
              <a:buFont typeface="Arial" charset="0"/>
              <a:buChar char="•"/>
            </a:pPr>
            <a:r>
              <a:rPr lang="fr-FR" b="1" dirty="0" err="1"/>
              <a:t>Rcommander</a:t>
            </a:r>
            <a:r>
              <a:rPr lang="fr-FR" dirty="0"/>
              <a:t> et </a:t>
            </a:r>
            <a:r>
              <a:rPr lang="fr-FR" b="1" dirty="0" err="1"/>
              <a:t>BlueSky</a:t>
            </a:r>
            <a:r>
              <a:rPr lang="fr-FR" b="1" dirty="0"/>
              <a:t> </a:t>
            </a:r>
            <a:r>
              <a:rPr lang="fr-FR" b="1" dirty="0" err="1"/>
              <a:t>Statistics</a:t>
            </a:r>
            <a:r>
              <a:rPr lang="fr-FR" dirty="0"/>
              <a:t> : interfaces presse-bouton (rédigent le code)</a:t>
            </a:r>
          </a:p>
        </p:txBody>
      </p:sp>
    </p:spTree>
    <p:extLst>
      <p:ext uri="{BB962C8B-B14F-4D97-AF65-F5344CB8AC3E}">
        <p14:creationId xmlns:p14="http://schemas.microsoft.com/office/powerpoint/2010/main" val="23845673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Textes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Certaines fonctions texte utilisent des expressions régulières (</a:t>
            </a:r>
            <a:r>
              <a:rPr lang="fr-FR" i="1" dirty="0" err="1"/>
              <a:t>regexpr</a:t>
            </a:r>
            <a:r>
              <a:rPr lang="fr-FR" dirty="0"/>
              <a:t>)…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= description d’un texte avec des caractères et des méta-caractères (ponctuation, texte libre, familles de caractères)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Utilisation dans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str_replace_all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grepl</a:t>
            </a:r>
            <a:r>
              <a:rPr lang="fr-FR" dirty="0">
                <a:sym typeface="Wingdings" pitchFamily="2" charset="2"/>
              </a:rPr>
              <a:t>,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944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Textes (3/3)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</p:nvPr>
        </p:nvGraphicFramePr>
        <p:xfrm>
          <a:off x="251520" y="2473423"/>
          <a:ext cx="3816424" cy="360680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64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Début du 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Fin du 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N’importe quel caractère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\\d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Chiffre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\\D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Tout sauf un chiffre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\\s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Blanc (y compris espace, tabulation,</a:t>
                      </a:r>
                      <a:r>
                        <a:rPr lang="fr-FR" baseline="0" dirty="0"/>
                        <a:t> …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\\t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\\w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Lettre, chiffre</a:t>
                      </a:r>
                      <a:r>
                        <a:rPr lang="fr-FR" baseline="0" dirty="0"/>
                        <a:t> ou _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latin typeface="Courier New" pitchFamily="49" charset="0"/>
                          <a:cs typeface="Courier New" pitchFamily="49" charset="0"/>
                        </a:rPr>
                        <a:t>\\+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Signe + (idem autres méta)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85800" y="1844824"/>
            <a:ext cx="7772400" cy="7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2pPr>
            <a:lvl3pPr marL="900113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3pPr>
            <a:lvl4pPr marL="143510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4pPr>
            <a:lvl5pPr marL="1800225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Méta-caractères les plus courants…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7" name="Espace réservé du contenu 5"/>
          <p:cNvGraphicFramePr>
            <a:graphicFrameLocks noGrp="1"/>
          </p:cNvGraphicFramePr>
          <p:nvPr>
            <p:ph sz="half" idx="1"/>
          </p:nvPr>
        </p:nvGraphicFramePr>
        <p:xfrm>
          <a:off x="4283968" y="2473423"/>
          <a:ext cx="4458072" cy="407924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[a-z]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Lettre minuscule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[A-Z]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Lettre majuscule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[a-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zA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-Z]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Lettre (casse libre)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[3-8]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Chiffre</a:t>
                      </a:r>
                      <a:r>
                        <a:rPr lang="fr-FR" baseline="0" dirty="0"/>
                        <a:t> entre 3 et 8 inclus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W|F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 ou F (majuscules)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[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agt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a, g ou t (minuscules)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[^…]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Tout sauf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Répété 0, 1 fois ou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Répété au moins 1 fois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Répété 0</a:t>
                      </a:r>
                      <a:r>
                        <a:rPr lang="fr-FR" baseline="0" dirty="0"/>
                        <a:t> ou 1 fois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{3}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Répété exactement 3 fois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767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4.5- Facteurs (1/1)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920000" cy="3307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67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forcats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fct_recode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Changement des modalités d’un facteur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forcats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fct_infreq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Réorganisation d’un facteur</a:t>
                      </a:r>
                      <a:r>
                        <a:rPr lang="fr-FR" baseline="0" dirty="0"/>
                        <a:t> par fréquence des modalités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forcats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fct_explicit_na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 devient une modalité du facteur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forcats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fct_lump_min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Regroupement des modalités apparaissant sous</a:t>
                      </a:r>
                      <a:r>
                        <a:rPr lang="fr-FR" baseline="0" dirty="0"/>
                        <a:t> une certaine fréquence (</a:t>
                      </a:r>
                      <a:r>
                        <a:rPr lang="fr-FR" baseline="0" dirty="0">
                          <a:sym typeface="Wingdings" pitchFamily="2" charset="2"/>
                        </a:rPr>
                        <a:t> « Autres »)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forcats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fct_lump_n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Regroupement des modalités sauf les n plus fréquentes</a:t>
                      </a:r>
                      <a:r>
                        <a:rPr lang="fr-FR" baseline="0" dirty="0"/>
                        <a:t> (</a:t>
                      </a:r>
                      <a:r>
                        <a:rPr lang="fr-FR" baseline="0" dirty="0">
                          <a:sym typeface="Wingdings" pitchFamily="2" charset="2"/>
                        </a:rPr>
                        <a:t> « Autres »)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048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3FC27D-C9A7-4575-858E-A5327BAD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2" y="2238375"/>
            <a:ext cx="5495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465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927508-83FB-49CE-99A5-2C711012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1747286"/>
            <a:ext cx="7354835" cy="4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885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C8A140-3400-4E87-8986-2513014E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90751"/>
            <a:ext cx="82105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27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5646ED-00FA-495D-87E9-16A943D2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8" y="1782320"/>
            <a:ext cx="7391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38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4.6- Numériques et dates (1/1)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920000" cy="3606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67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Arrondi à une certaine précision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ceiling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Arrondi à l’entier supérieur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floor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Arrondi à l’entier inférieur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lubridate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year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Extraction de l’année d’une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lubridate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month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Extraction du mois d’une Date (1-12)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lubridate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day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Extraction du jour d’une Date (1-31)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lubridate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dyears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d’une année (dénominateur pour</a:t>
                      </a:r>
                      <a:r>
                        <a:rPr lang="fr-FR" baseline="0" dirty="0"/>
                        <a:t> une ancienneté en année)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lubridate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::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today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 du jour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393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1E5AF9-8A71-4454-8EC2-A55237AF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52600"/>
            <a:ext cx="5348833" cy="4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80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8F3FCF-66D9-439B-AEEC-A465E08B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57412"/>
            <a:ext cx="46767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Packages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fr-FR" dirty="0"/>
              <a:t>Package installé ≠ fonctions utilisables</a:t>
            </a:r>
          </a:p>
          <a:p>
            <a:endParaRPr lang="fr-FR" dirty="0"/>
          </a:p>
          <a:p>
            <a:r>
              <a:rPr lang="fr-FR" dirty="0"/>
              <a:t>Un package doit être </a:t>
            </a:r>
            <a:r>
              <a:rPr lang="fr-FR" b="1" dirty="0"/>
              <a:t>activé</a:t>
            </a:r>
            <a:r>
              <a:rPr lang="fr-FR" dirty="0"/>
              <a:t> à chaque session !</a:t>
            </a:r>
          </a:p>
          <a:p>
            <a:endParaRPr lang="fr-FR" dirty="0"/>
          </a:p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library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nomPackage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cs typeface="Courier New" pitchFamily="49" charset="0"/>
            </a:endParaRPr>
          </a:p>
        </p:txBody>
      </p:sp>
      <p:sp>
        <p:nvSpPr>
          <p:cNvPr id="4" name="AutoShape 2" descr="Résultat de recherche d'images pour &quot;attenti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AutoShape 4" descr="Résultat de recherche d'images pour &quot;attention 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12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E88A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範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E88A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37F3D4-6432-4A99-A923-A4632AEB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5289486" cy="46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926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Formules conditionnelles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ifelse</a:t>
            </a:r>
            <a:r>
              <a:rPr lang="fr-FR" dirty="0"/>
              <a:t> </a:t>
            </a:r>
            <a:endParaRPr lang="fr-FR" dirty="0"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formule conditionnelle intégrée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syntaxe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ifelse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(condition,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formuleVrai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formuleFaux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si condition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NA</a:t>
            </a:r>
            <a:r>
              <a:rPr lang="fr-FR" dirty="0"/>
              <a:t>, résultat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9548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94CDDC-E641-43A4-85BC-315C7C6C7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4" y="1817453"/>
            <a:ext cx="62960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58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80ACAB-17B2-45B0-A35B-343BDFED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628800"/>
            <a:ext cx="529672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701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4.8- Empilement de tables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rbind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Empile les colonnes dont les noms sont identiques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Ne fonctionne que si les data frames ont les mêmes noms de colonnes (créer des colonnes de NA si nécessaire avant empilement)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Pas nécessaire que les variables soient dans le même ordre dans les 2</a:t>
            </a:r>
          </a:p>
        </p:txBody>
      </p:sp>
    </p:spTree>
    <p:extLst>
      <p:ext uri="{BB962C8B-B14F-4D97-AF65-F5344CB8AC3E}">
        <p14:creationId xmlns:p14="http://schemas.microsoft.com/office/powerpoint/2010/main" val="34897339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3D198D-A52E-4890-9D4C-118B745E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2" y="1576537"/>
            <a:ext cx="5954843" cy="46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2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4.9- Fusions de tables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Plusieurs solutions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cbind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on colle côte à côte les 2 data frames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merge</a:t>
            </a:r>
            <a:r>
              <a:rPr lang="fr-FR" dirty="0">
                <a:sym typeface="Wingdings" pitchFamily="2" charset="2"/>
              </a:rPr>
              <a:t>  on utilise une information commune (clé de jointure) pour rapprocher les lignes des 2 data frames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Généralement,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merge</a:t>
            </a:r>
            <a:r>
              <a:rPr lang="fr-FR" dirty="0">
                <a:sym typeface="Wingdings" pitchFamily="2" charset="2"/>
              </a:rPr>
              <a:t> est préférable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0229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4.9- Fusions de tables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merge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(data1,data2,…)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by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nom de colonne commune (entre guillemets) ou vecteur de noms si clé de jointure multiple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Si les clés de jointure ne s'appellent pas pareil dans les 2 data frames, utiliser les options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by.x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by.y</a:t>
            </a:r>
            <a:endParaRPr lang="fr-FR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Si les clés peuvent contenir des NA, ajouter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incomparables=NA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01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4.9- Fusions de tables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8080"/>
          </a:xfrm>
        </p:spPr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merge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all.x</a:t>
            </a:r>
            <a:r>
              <a:rPr lang="fr-FR" dirty="0"/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all.y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booléens indiquant la nature de la jointure (diapo suivante)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Si la clé a des doublons, toutes les combinaisons sont créées</a:t>
            </a:r>
            <a:endParaRPr lang="fr-FR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430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6406970" y="5445224"/>
            <a:ext cx="1584176" cy="576064"/>
          </a:xfrm>
          <a:prstGeom prst="ellipse">
            <a:avLst/>
          </a:prstGeom>
          <a:solidFill>
            <a:srgbClr val="E88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4.9- Fusions de tables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7808" y="2052137"/>
            <a:ext cx="3886200" cy="584775"/>
          </a:xfrm>
        </p:spPr>
        <p:txBody>
          <a:bodyPr>
            <a:spAutoFit/>
          </a:bodyPr>
          <a:lstStyle/>
          <a:p>
            <a:r>
              <a:rPr lang="fr-FR" dirty="0">
                <a:latin typeface="Courier New" pitchFamily="49" charset="0"/>
                <a:cs typeface="Courier New" pitchFamily="49" charset="0"/>
              </a:rPr>
              <a:t>all=FALSE</a:t>
            </a:r>
            <a:r>
              <a:rPr lang="fr-FR" sz="1800" dirty="0"/>
              <a:t> </a:t>
            </a:r>
            <a:r>
              <a:rPr lang="fr-FR" sz="2000" dirty="0"/>
              <a:t>(par défaut)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5614882" y="3188973"/>
            <a:ext cx="1584176" cy="576064"/>
          </a:xfrm>
          <a:prstGeom prst="ellipse">
            <a:avLst/>
          </a:prstGeom>
          <a:solidFill>
            <a:srgbClr val="E88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406970" y="3188973"/>
            <a:ext cx="158417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614882" y="5445224"/>
            <a:ext cx="1584176" cy="576064"/>
          </a:xfrm>
          <a:prstGeom prst="ellipse">
            <a:avLst/>
          </a:prstGeom>
          <a:solidFill>
            <a:srgbClr val="E88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607408" y="4318745"/>
            <a:ext cx="158417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406970" y="4317098"/>
            <a:ext cx="1584176" cy="576064"/>
          </a:xfrm>
          <a:prstGeom prst="ellipse">
            <a:avLst/>
          </a:prstGeom>
          <a:solidFill>
            <a:srgbClr val="E88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757808" y="3180262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900113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43510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0225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all.x</a:t>
            </a:r>
            <a:r>
              <a:rPr lang="fr-F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=TRUE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757808" y="4308387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900113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43510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0225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all.y</a:t>
            </a:r>
            <a:r>
              <a:rPr lang="fr-F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=TRUE</a:t>
            </a: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757808" y="5436513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900113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43510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0225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all=TRUE</a:t>
            </a:r>
          </a:p>
        </p:txBody>
      </p:sp>
      <p:sp>
        <p:nvSpPr>
          <p:cNvPr id="31" name="Ellipse 30"/>
          <p:cNvSpPr/>
          <p:nvPr/>
        </p:nvSpPr>
        <p:spPr>
          <a:xfrm>
            <a:off x="5607408" y="4318745"/>
            <a:ext cx="158417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406970" y="5445224"/>
            <a:ext cx="158417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21" y="2036837"/>
            <a:ext cx="24098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3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Packages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Installation basique de R : contient déjà des packages dont 7 sont activés automatiquement : {base}, {stats}, {</a:t>
            </a:r>
            <a:r>
              <a:rPr lang="fr-FR" dirty="0" err="1"/>
              <a:t>graphics</a:t>
            </a:r>
            <a:r>
              <a:rPr lang="fr-FR" dirty="0"/>
              <a:t>}, {</a:t>
            </a:r>
            <a:r>
              <a:rPr lang="fr-FR" dirty="0" err="1"/>
              <a:t>utils</a:t>
            </a:r>
            <a:r>
              <a:rPr lang="fr-FR" dirty="0"/>
              <a:t>}, {</a:t>
            </a:r>
            <a:r>
              <a:rPr lang="fr-FR" dirty="0" err="1"/>
              <a:t>grDevices</a:t>
            </a:r>
            <a:r>
              <a:rPr lang="fr-FR" dirty="0"/>
              <a:t>}, {</a:t>
            </a:r>
            <a:r>
              <a:rPr lang="fr-FR" dirty="0" err="1"/>
              <a:t>datasets</a:t>
            </a:r>
            <a:r>
              <a:rPr lang="fr-FR" dirty="0"/>
              <a:t>}, {</a:t>
            </a:r>
            <a:r>
              <a:rPr lang="fr-FR" dirty="0" err="1"/>
              <a:t>methods</a:t>
            </a:r>
            <a:r>
              <a:rPr lang="fr-FR" dirty="0"/>
              <a:t>}</a:t>
            </a:r>
          </a:p>
          <a:p>
            <a:endParaRPr lang="fr-FR" sz="2000" dirty="0"/>
          </a:p>
          <a:p>
            <a:r>
              <a:rPr lang="fr-FR" dirty="0"/>
              <a:t>Packages les plus couramment utiles : liste dans les pages suivantes</a:t>
            </a:r>
          </a:p>
        </p:txBody>
      </p:sp>
    </p:spTree>
    <p:extLst>
      <p:ext uri="{BB962C8B-B14F-4D97-AF65-F5344CB8AC3E}">
        <p14:creationId xmlns:p14="http://schemas.microsoft.com/office/powerpoint/2010/main" val="41954270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DD683A-8EFC-4E11-A01F-539713C3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63722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531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A75A15-BAE3-47BA-878F-0875D3EB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98737"/>
            <a:ext cx="6286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5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7B66E0-6BF1-4B24-B7B5-B5F175A8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35365"/>
            <a:ext cx="47815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759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4.10- Tri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order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Renvoie une liste ordonnée des </a:t>
            </a:r>
            <a:r>
              <a:rPr lang="fr-FR" dirty="0" err="1"/>
              <a:t>n°s</a:t>
            </a:r>
            <a:r>
              <a:rPr lang="fr-FR" dirty="0"/>
              <a:t> de lignes qui servent d’indices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À utiliser après le nom d'un data frame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order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df$var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),]</a:t>
            </a: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endParaRPr lang="fr-FR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Premiers arguments = clés de tris</a:t>
            </a:r>
          </a:p>
        </p:txBody>
      </p:sp>
    </p:spTree>
    <p:extLst>
      <p:ext uri="{BB962C8B-B14F-4D97-AF65-F5344CB8AC3E}">
        <p14:creationId xmlns:p14="http://schemas.microsoft.com/office/powerpoint/2010/main" val="27780343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4.10- Tri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order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decreasing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=TRUE</a:t>
            </a:r>
            <a:r>
              <a:rPr lang="fr-FR" dirty="0"/>
              <a:t> pour tri décroissant (même sens pour toutes les clés de tris)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Pour les clés de tri numériques,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/>
              <a:t>trie par ordre décroissant</a:t>
            </a:r>
          </a:p>
        </p:txBody>
      </p:sp>
    </p:spTree>
    <p:extLst>
      <p:ext uri="{BB962C8B-B14F-4D97-AF65-F5344CB8AC3E}">
        <p14:creationId xmlns:p14="http://schemas.microsoft.com/office/powerpoint/2010/main" val="40448545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4.10- Tri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Gestion des valeurs manquantes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na.last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= TRUE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les valeurs manquantes sont mises en fin de tri (choix par défaut)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na.last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FALSE</a:t>
            </a:r>
            <a:r>
              <a:rPr lang="fr-FR" dirty="0">
                <a:sym typeface="Wingdings" pitchFamily="2" charset="2"/>
              </a:rPr>
              <a:t>  les valeurs manquantes sont mise en début de tri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na.last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NA</a:t>
            </a:r>
            <a:r>
              <a:rPr lang="fr-FR" dirty="0">
                <a:sym typeface="Wingdings" pitchFamily="2" charset="2"/>
              </a:rPr>
              <a:t>  les valeurs manquantes sont éliminées du résultat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1148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E85A80-C1C9-42D7-9882-91FF23053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5200650" cy="25336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26A373-9597-462D-BACA-9DAC5615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4221088"/>
            <a:ext cx="5172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737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05B4C3-06A6-4487-AA23-7D9E38AF4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9" y="1556793"/>
            <a:ext cx="5548800" cy="19330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8ADDC0-BEFD-408E-9F37-72C6BC87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702893"/>
            <a:ext cx="5181600" cy="3038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9B14DBE-CF1B-4BAC-ACCC-9729D7B6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5" y="3702893"/>
            <a:ext cx="677106" cy="60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droite 1">
            <a:extLst>
              <a:ext uri="{FF2B5EF4-FFF2-40B4-BE49-F238E27FC236}">
                <a16:creationId xmlns:a16="http://schemas.microsoft.com/office/drawing/2014/main" id="{E4135D44-E9A1-483B-B9D5-6E8A57C771E8}"/>
              </a:ext>
            </a:extLst>
          </p:cNvPr>
          <p:cNvSpPr/>
          <p:nvPr/>
        </p:nvSpPr>
        <p:spPr>
          <a:xfrm rot="14111711">
            <a:off x="302241" y="3521399"/>
            <a:ext cx="432048" cy="2880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734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4.11- Transpositions (1/6)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Nombreuses fonctions pour réorganiser les données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package {reshape2} : fonctions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melt</a:t>
            </a:r>
            <a:r>
              <a:rPr lang="fr-FR" dirty="0"/>
              <a:t> (transforme des colonnes en lignes) et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dcast</a:t>
            </a:r>
            <a:r>
              <a:rPr lang="fr-FR" dirty="0"/>
              <a:t> (transforme des lignes en colonnes) présentées ici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Autres packages populaires : {</a:t>
            </a:r>
            <a:r>
              <a:rPr lang="fr-FR" dirty="0" err="1"/>
              <a:t>tidyr</a:t>
            </a:r>
            <a:r>
              <a:rPr lang="fr-FR" dirty="0"/>
              <a:t>} et {</a:t>
            </a:r>
            <a:r>
              <a:rPr lang="fr-FR" dirty="0" err="1"/>
              <a:t>cdata</a:t>
            </a:r>
            <a:r>
              <a:rPr lang="fr-F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948160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4.11- Transpositions (2/6)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melt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(data, id=,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measure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data</a:t>
            </a:r>
            <a:r>
              <a:rPr lang="fr-FR" dirty="0"/>
              <a:t> = data frame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fr-FR" dirty="0"/>
              <a:t> = vecteur de noms (entre guillemets) des colonnes fixes (pivot)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measure</a:t>
            </a:r>
            <a:r>
              <a:rPr lang="fr-FR" dirty="0"/>
              <a:t> = vecteur de noms (entre guillemets) des colonnes à transposer ; chaque colonne citée ici construit une ligne dans le résultat (si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measure</a:t>
            </a:r>
            <a:r>
              <a:rPr lang="fr-FR" dirty="0"/>
              <a:t> ne contient qu’une variable la structure des données est inchangée)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15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58AE1F1B4EAE41AA5D45FA89F23B30" ma:contentTypeVersion="3" ma:contentTypeDescription="Crée un document." ma:contentTypeScope="" ma:versionID="2580c466297af9b39aa395048ed8253c">
  <xsd:schema xmlns:xsd="http://www.w3.org/2001/XMLSchema" xmlns:xs="http://www.w3.org/2001/XMLSchema" xmlns:p="http://schemas.microsoft.com/office/2006/metadata/properties" xmlns:ns2="fb67cf06-de83-4dde-bdc8-c9d2555ecf99" targetNamespace="http://schemas.microsoft.com/office/2006/metadata/properties" ma:root="true" ma:fieldsID="089b2179185e17dd52a7f2ba7bc1773c" ns2:_="">
    <xsd:import namespace="fb67cf06-de83-4dde-bdc8-c9d2555ecf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7cf06-de83-4dde-bdc8-c9d2555ec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8764E7-31FB-45DF-9C8A-CFF9D9B8322F}"/>
</file>

<file path=customXml/itemProps2.xml><?xml version="1.0" encoding="utf-8"?>
<ds:datastoreItem xmlns:ds="http://schemas.openxmlformats.org/officeDocument/2006/customXml" ds:itemID="{884F8D42-C449-40D7-B0A2-9FD8FE171D83}"/>
</file>

<file path=customXml/itemProps3.xml><?xml version="1.0" encoding="utf-8"?>
<ds:datastoreItem xmlns:ds="http://schemas.openxmlformats.org/officeDocument/2006/customXml" ds:itemID="{925CF666-354B-4337-97C7-C7FF31451E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4271</Words>
  <Application>Microsoft Office PowerPoint</Application>
  <PresentationFormat>Affichage à l'écran (4:3)</PresentationFormat>
  <Paragraphs>829</Paragraphs>
  <Slides>176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176</vt:i4>
      </vt:variant>
    </vt:vector>
  </HeadingPairs>
  <TitlesOfParts>
    <vt:vector size="189" baseType="lpstr">
      <vt:lpstr>Arial</vt:lpstr>
      <vt:lpstr>Arial Unicode MS</vt:lpstr>
      <vt:lpstr>Calibri</vt:lpstr>
      <vt:lpstr>Calibri Light</vt:lpstr>
      <vt:lpstr>Century Gothic</vt:lpstr>
      <vt:lpstr>Courier New</vt:lpstr>
      <vt:lpstr>Franklin Gothic Medium</vt:lpstr>
      <vt:lpstr>Impact</vt:lpstr>
      <vt:lpstr>Tahoma</vt:lpstr>
      <vt:lpstr>Times New Roman</vt:lpstr>
      <vt:lpstr>Wingdings</vt:lpstr>
      <vt:lpstr>Thème Office</vt:lpstr>
      <vt:lpstr>Modèle par défaut</vt:lpstr>
      <vt:lpstr>Initiation à R</vt:lpstr>
      <vt:lpstr>Contenu</vt:lpstr>
      <vt:lpstr>1- Présentation de R</vt:lpstr>
      <vt:lpstr>1.0- Que sait faire R ?</vt:lpstr>
      <vt:lpstr>1.1- Comment fonctionne R (1/3)</vt:lpstr>
      <vt:lpstr>1.1- Comment fonctionne R (2/3)</vt:lpstr>
      <vt:lpstr>1.1- Comment fonctionne R (3/3)</vt:lpstr>
      <vt:lpstr>1.2- Packages (1/4)</vt:lpstr>
      <vt:lpstr>1.2- Packages (2/4)</vt:lpstr>
      <vt:lpstr>1.2- Packages (3/4)</vt:lpstr>
      <vt:lpstr>1.2- Packages (4/4)</vt:lpstr>
      <vt:lpstr>1.3- Environnement de base (1/3)</vt:lpstr>
      <vt:lpstr>1.3- Environnement de base (2/3)</vt:lpstr>
      <vt:lpstr>1.3- Environnement de base (3/3)</vt:lpstr>
      <vt:lpstr>1.4- R Studio (1/4)</vt:lpstr>
      <vt:lpstr>1.4- R Studio (2/4)</vt:lpstr>
      <vt:lpstr>1.4- R Studio (3/4)</vt:lpstr>
      <vt:lpstr>1.4- R Studio (4/4)</vt:lpstr>
      <vt:lpstr>2- Démarrer avec R : principes et import</vt:lpstr>
      <vt:lpstr>2.1- Basiques (1/2)</vt:lpstr>
      <vt:lpstr>2.1- Basiques (2/2)</vt:lpstr>
      <vt:lpstr>2.1- Fonctions (1/3)</vt:lpstr>
      <vt:lpstr>2.1- Fonctions (2/3)</vt:lpstr>
      <vt:lpstr>2.1- Fonctions (3/3)</vt:lpstr>
      <vt:lpstr>2.2- Affectation (1/1)</vt:lpstr>
      <vt:lpstr>2.3- Import d’un fichier texte (1/3)</vt:lpstr>
      <vt:lpstr>2.3- Import d’un fichier texte (2/3)</vt:lpstr>
      <vt:lpstr>2.3- Import d’un fichier texte (3/3)</vt:lpstr>
      <vt:lpstr>Exemple</vt:lpstr>
      <vt:lpstr>3.2- Import d’une table SAS</vt:lpstr>
      <vt:lpstr>Exemple</vt:lpstr>
      <vt:lpstr>3.3- Import d’un fichier Excel (1/1)</vt:lpstr>
      <vt:lpstr>Exemple</vt:lpstr>
      <vt:lpstr>3- Types de données</vt:lpstr>
      <vt:lpstr>3.1- Structures de données (1/5)</vt:lpstr>
      <vt:lpstr>3.1- Structures de données (2/5)</vt:lpstr>
      <vt:lpstr>3.1- Structures de données (3/5)</vt:lpstr>
      <vt:lpstr>3.1- Structures de données (4/5)</vt:lpstr>
      <vt:lpstr>3.1- Structures de données (5/5)</vt:lpstr>
      <vt:lpstr>3.2- Types de données (1/2)</vt:lpstr>
      <vt:lpstr>3.2- Types de données (2/2)</vt:lpstr>
      <vt:lpstr>Exemple</vt:lpstr>
      <vt:lpstr>Exemple</vt:lpstr>
      <vt:lpstr>4- Manipulation de données</vt:lpstr>
      <vt:lpstr>4.1- Extraction d’éléments (1/3)</vt:lpstr>
      <vt:lpstr>4.1- Extraction d’éléments (2/3)</vt:lpstr>
      <vt:lpstr>4.1- Extraction d’éléments (3/3)</vt:lpstr>
      <vt:lpstr>Exemple</vt:lpstr>
      <vt:lpstr>Exemple</vt:lpstr>
      <vt:lpstr>4.2- Filtres (1/5)</vt:lpstr>
      <vt:lpstr>4.2- Filtres (2/5)</vt:lpstr>
      <vt:lpstr>4.2- Filtres (3/5)</vt:lpstr>
      <vt:lpstr>4.2- Filtres (4/5)</vt:lpstr>
      <vt:lpstr>4.2- Filtres (5/5)</vt:lpstr>
      <vt:lpstr>Exemple</vt:lpstr>
      <vt:lpstr>Exemple</vt:lpstr>
      <vt:lpstr>Exemple</vt:lpstr>
      <vt:lpstr>Exemple</vt:lpstr>
      <vt:lpstr>Exemple</vt:lpstr>
      <vt:lpstr>Exemple</vt:lpstr>
      <vt:lpstr>4.3- Création de variables (1/2)</vt:lpstr>
      <vt:lpstr>4.3- Création de variables (2/2)</vt:lpstr>
      <vt:lpstr>4.3- Conversion (1/2)</vt:lpstr>
      <vt:lpstr>4.3- Conversion (2/2)</vt:lpstr>
      <vt:lpstr>Exemple</vt:lpstr>
      <vt:lpstr>Exemple</vt:lpstr>
      <vt:lpstr>Exemple</vt:lpstr>
      <vt:lpstr>Exemple</vt:lpstr>
      <vt:lpstr>4.4- Textes (1/3)</vt:lpstr>
      <vt:lpstr>4.4- Textes (2/3)</vt:lpstr>
      <vt:lpstr>4.4- Textes (3/3)</vt:lpstr>
      <vt:lpstr>4.5- Facteurs (1/1)</vt:lpstr>
      <vt:lpstr>Exemple</vt:lpstr>
      <vt:lpstr>Exemple</vt:lpstr>
      <vt:lpstr>Exemple</vt:lpstr>
      <vt:lpstr>Exemple</vt:lpstr>
      <vt:lpstr>4.6- Numériques et dates (1/1)</vt:lpstr>
      <vt:lpstr>Exemple</vt:lpstr>
      <vt:lpstr>Exemple</vt:lpstr>
      <vt:lpstr>Exemple</vt:lpstr>
      <vt:lpstr>4.7- Formules conditionnelles (1/1)</vt:lpstr>
      <vt:lpstr>Exemple</vt:lpstr>
      <vt:lpstr>Exemple</vt:lpstr>
      <vt:lpstr>4.8- Empilement de tables (1/1)</vt:lpstr>
      <vt:lpstr>Exemple</vt:lpstr>
      <vt:lpstr>4.9- Fusions de tables (1/4)</vt:lpstr>
      <vt:lpstr>4.9- Fusions de tables (2/4)</vt:lpstr>
      <vt:lpstr>4.9- Fusions de tables (3/4)</vt:lpstr>
      <vt:lpstr>4.9- Fusions de tables (4/4)</vt:lpstr>
      <vt:lpstr>Exemple</vt:lpstr>
      <vt:lpstr>Exemple</vt:lpstr>
      <vt:lpstr>Exemple</vt:lpstr>
      <vt:lpstr>4.10- Tri (1/3)</vt:lpstr>
      <vt:lpstr>4.10- Tri (2/3)</vt:lpstr>
      <vt:lpstr>4.10- Tri (3/3)</vt:lpstr>
      <vt:lpstr>Exemple</vt:lpstr>
      <vt:lpstr>Exemple</vt:lpstr>
      <vt:lpstr>4.11- Transpositions (1/6)</vt:lpstr>
      <vt:lpstr>4.11- Transpositions (2/6)</vt:lpstr>
      <vt:lpstr>4.11- Transpositions (3/6)</vt:lpstr>
      <vt:lpstr>4.11- Transpositions (4/6)</vt:lpstr>
      <vt:lpstr>4.11- Transpositions (5/6)</vt:lpstr>
      <vt:lpstr>4.11- Transpositions (6/6)</vt:lpstr>
      <vt:lpstr>Exemple</vt:lpstr>
      <vt:lpstr>Exemple</vt:lpstr>
      <vt:lpstr>Exemple</vt:lpstr>
      <vt:lpstr>Exemple</vt:lpstr>
      <vt:lpstr>4.12- Doublons (1/3)</vt:lpstr>
      <vt:lpstr>4.12- Doublons (2/3)</vt:lpstr>
      <vt:lpstr>4.12- Doublons (3/3)</vt:lpstr>
      <vt:lpstr>Exemple</vt:lpstr>
      <vt:lpstr>Exemple</vt:lpstr>
      <vt:lpstr>Exemple</vt:lpstr>
      <vt:lpstr>Exemple</vt:lpstr>
      <vt:lpstr>5- Sauvegarde, export</vt:lpstr>
      <vt:lpstr>5.1- Sauvegarde de données (1/4)</vt:lpstr>
      <vt:lpstr>5.1- Sauvegarde de données (2/4)</vt:lpstr>
      <vt:lpstr>5.1- Sauvegarde de données (3/4)</vt:lpstr>
      <vt:lpstr>5.1- Sauvegarde de données (4/4)</vt:lpstr>
      <vt:lpstr>Exemple</vt:lpstr>
      <vt:lpstr>5.2- Export de données (1/2)</vt:lpstr>
      <vt:lpstr>5.2- Export de données (2/2)</vt:lpstr>
      <vt:lpstr>Exemple</vt:lpstr>
      <vt:lpstr>6- Description de données</vt:lpstr>
      <vt:lpstr>6.1- Statistiques descriptives (1/4)</vt:lpstr>
      <vt:lpstr>Exemple</vt:lpstr>
      <vt:lpstr>Exemple</vt:lpstr>
      <vt:lpstr>Exemple</vt:lpstr>
      <vt:lpstr>Exemple</vt:lpstr>
      <vt:lpstr>Exemple</vt:lpstr>
      <vt:lpstr>Exemple</vt:lpstr>
      <vt:lpstr>Exemple</vt:lpstr>
      <vt:lpstr>6.1- Statistiques descriptives (2/4)</vt:lpstr>
      <vt:lpstr>6.1- Statistiques descriptives (3/4)</vt:lpstr>
      <vt:lpstr>Exemple</vt:lpstr>
      <vt:lpstr>Exemple</vt:lpstr>
      <vt:lpstr>6.1- Statistiques descriptives (4/4)</vt:lpstr>
      <vt:lpstr>Exemple</vt:lpstr>
      <vt:lpstr>Exemple</vt:lpstr>
      <vt:lpstr>Exemple</vt:lpstr>
      <vt:lpstr>6.2- Tableaux de fréquences (1/5)</vt:lpstr>
      <vt:lpstr>Exemple</vt:lpstr>
      <vt:lpstr>6.2- Tableaux de fréquences (2/5)</vt:lpstr>
      <vt:lpstr>6.2- Tableaux de fréquences (3/5)</vt:lpstr>
      <vt:lpstr>Exemple</vt:lpstr>
      <vt:lpstr>Exemple</vt:lpstr>
      <vt:lpstr>Exemple</vt:lpstr>
      <vt:lpstr>Exemple</vt:lpstr>
      <vt:lpstr>6.2- Tableaux de fréquences (4/5)</vt:lpstr>
      <vt:lpstr>Exemple</vt:lpstr>
      <vt:lpstr>Exemple</vt:lpstr>
      <vt:lpstr>Exemple</vt:lpstr>
      <vt:lpstr>Exemple</vt:lpstr>
      <vt:lpstr>6.2- Tableaux de fréquences (5/5)</vt:lpstr>
      <vt:lpstr>Exemple</vt:lpstr>
      <vt:lpstr>6.3- Graphiques en bâtons (1/3)</vt:lpstr>
      <vt:lpstr>6.3- Graphiques en bâtons (2/3)</vt:lpstr>
      <vt:lpstr>6.3- Graphiques en bâtons (3/3)</vt:lpstr>
      <vt:lpstr>Exemple</vt:lpstr>
      <vt:lpstr>Exemple</vt:lpstr>
      <vt:lpstr>Exemple</vt:lpstr>
      <vt:lpstr>Exemple</vt:lpstr>
      <vt:lpstr>Exemple</vt:lpstr>
      <vt:lpstr>Exemple</vt:lpstr>
      <vt:lpstr>6.4- Histogrammes (1/1)</vt:lpstr>
      <vt:lpstr>Exemple</vt:lpstr>
      <vt:lpstr>Exemple</vt:lpstr>
      <vt:lpstr>6.5- Boxplots (1/1)</vt:lpstr>
      <vt:lpstr>Exemple</vt:lpstr>
      <vt:lpstr>Exemple</vt:lpstr>
      <vt:lpstr>6.6- Nuages de points (1/2)</vt:lpstr>
      <vt:lpstr>6.6- Nuages de points (2/2)</vt:lpstr>
      <vt:lpstr>Exemple</vt:lpstr>
      <vt:lpstr>6.7- Courbes simples (1/1)</vt:lpstr>
      <vt:lpstr>Exemple</vt:lpstr>
      <vt:lpstr>Exemple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R</dc:title>
  <dc:creator>Olivier Decourt</dc:creator>
  <cp:lastModifiedBy>SAMI CHAHDOURA</cp:lastModifiedBy>
  <cp:revision>5</cp:revision>
  <dcterms:created xsi:type="dcterms:W3CDTF">2020-06-12T12:10:56Z</dcterms:created>
  <dcterms:modified xsi:type="dcterms:W3CDTF">2026-01-05T15:58:54Z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0x0101001558AE1F1B4EAE41AA5D45FA89F23B30</vt:lpwstr>
  </property>
</Properties>
</file>