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6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91.xml" ContentType="application/vnd.openxmlformats-officedocument.presentationml.slide+xml"/>
  <Override PartName="/ppt/slides/slide121.xml" ContentType="application/vnd.openxmlformats-officedocument.presentationml.slide+xml"/>
  <Override PartName="/ppt/slides/slide120.xml" ContentType="application/vnd.openxmlformats-officedocument.presentationml.slide+xml"/>
  <Override PartName="/ppt/slides/slide119.xml" ContentType="application/vnd.openxmlformats-officedocument.presentationml.slide+xml"/>
  <Override PartName="/ppt/slides/slide118.xml" ContentType="application/vnd.openxmlformats-officedocument.presentationml.slide+xml"/>
  <Override PartName="/ppt/slides/slide117.xml" ContentType="application/vnd.openxmlformats-officedocument.presentationml.slide+xml"/>
  <Override PartName="/ppt/slides/slide116.xml" ContentType="application/vnd.openxmlformats-officedocument.presentationml.slide+xml"/>
  <Override PartName="/ppt/slides/slide190.xml" ContentType="application/vnd.openxmlformats-officedocument.presentationml.slide+xml"/>
  <Override PartName="/ppt/slides/slide189.xml" ContentType="application/vnd.openxmlformats-officedocument.presentationml.slide+xml"/>
  <Override PartName="/ppt/slides/slide188.xml" ContentType="application/vnd.openxmlformats-officedocument.presentationml.slide+xml"/>
  <Override PartName="/ppt/slides/slide181.xml" ContentType="application/vnd.openxmlformats-officedocument.presentationml.slide+xml"/>
  <Override PartName="/ppt/slides/slide180.xml" ContentType="application/vnd.openxmlformats-officedocument.presentationml.slide+xml"/>
  <Override PartName="/ppt/slides/slide179.xml" ContentType="application/vnd.openxmlformats-officedocument.presentationml.slide+xml"/>
  <Override PartName="/ppt/slides/slide178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15.xml" ContentType="application/vnd.openxmlformats-officedocument.presentationml.slide+xml"/>
  <Override PartName="/ppt/slides/slide114.xml" ContentType="application/vnd.openxmlformats-officedocument.presentationml.slide+xml"/>
  <Override PartName="/ppt/slides/slide113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96.xml" ContentType="application/vnd.openxmlformats-officedocument.presentationml.slide+xml"/>
  <Override PartName="/ppt/slides/slide95.xml" ContentType="application/vnd.openxmlformats-officedocument.presentationml.slide+xml"/>
  <Override PartName="/ppt/slides/slide94.xml" ContentType="application/vnd.openxmlformats-officedocument.presentationml.slide+xml"/>
  <Override PartName="/ppt/slides/slide93.xml" ContentType="application/vnd.openxmlformats-officedocument.presentationml.slide+xml"/>
  <Override PartName="/ppt/slides/slide92.xml" ContentType="application/vnd.openxmlformats-officedocument.presentationml.slide+xml"/>
  <Override PartName="/ppt/slides/slide91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12.xml" ContentType="application/vnd.openxmlformats-officedocument.presentationml.slide+xml"/>
  <Override PartName="/ppt/slides/slide111.xml" ContentType="application/vnd.openxmlformats-officedocument.presentationml.slide+xml"/>
  <Override PartName="/ppt/slides/slide110.xml" ContentType="application/vnd.openxmlformats-officedocument.presentationml.slide+xml"/>
  <Override PartName="/ppt/slides/slide109.xml" ContentType="application/vnd.openxmlformats-officedocument.presentationml.slide+xml"/>
  <Override PartName="/ppt/slides/slide108.xml" ContentType="application/vnd.openxmlformats-officedocument.presentationml.slide+xml"/>
  <Override PartName="/ppt/slides/slide107.xml" ContentType="application/vnd.openxmlformats-officedocument.presentationml.slide+xml"/>
  <Override PartName="/ppt/slides/slide106.xml" ContentType="application/vnd.openxmlformats-officedocument.presentationml.slide+xml"/>
  <Override PartName="/ppt/slides/slide105.xml" ContentType="application/vnd.openxmlformats-officedocument.presentationml.slide+xml"/>
  <Override PartName="/ppt/slides/slide104.xml" ContentType="application/vnd.openxmlformats-officedocument.presentationml.slide+xml"/>
  <Override PartName="/ppt/slides/slide177.xml" ContentType="application/vnd.openxmlformats-officedocument.presentationml.slide+xml"/>
  <Override PartName="/ppt/slides/slide176.xml" ContentType="application/vnd.openxmlformats-officedocument.presentationml.slide+xml"/>
  <Override PartName="/ppt/slides/slide175.xml" ContentType="application/vnd.openxmlformats-officedocument.presentationml.slide+xml"/>
  <Override PartName="/ppt/slides/slide143.xml" ContentType="application/vnd.openxmlformats-officedocument.presentationml.slide+xml"/>
  <Override PartName="/ppt/slides/slide142.xml" ContentType="application/vnd.openxmlformats-officedocument.presentationml.slide+xml"/>
  <Override PartName="/ppt/slides/slide141.xml" ContentType="application/vnd.openxmlformats-officedocument.presentationml.slide+xml"/>
  <Override PartName="/ppt/slides/slide140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39.xml" ContentType="application/vnd.openxmlformats-officedocument.presentationml.slide+xml"/>
  <Override PartName="/ppt/slides/slide138.xml" ContentType="application/vnd.openxmlformats-officedocument.presentationml.slide+xml"/>
  <Override PartName="/ppt/slides/slide137.xml" ContentType="application/vnd.openxmlformats-officedocument.presentationml.slide+xml"/>
  <Override PartName="/ppt/slides/slide130.xml" ContentType="application/vnd.openxmlformats-officedocument.presentationml.slide+xml"/>
  <Override PartName="/ppt/slides/slide129.xml" ContentType="application/vnd.openxmlformats-officedocument.presentationml.slide+xml"/>
  <Override PartName="/ppt/slides/slide128.xml" ContentType="application/vnd.openxmlformats-officedocument.presentationml.slide+xml"/>
  <Override PartName="/ppt/slides/slide127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68.xml" ContentType="application/vnd.openxmlformats-officedocument.presentationml.slide+xml"/>
  <Override PartName="/ppt/slides/slide167.xml" ContentType="application/vnd.openxmlformats-officedocument.presentationml.slide+xml"/>
  <Override PartName="/ppt/slides/slide166.xml" ContentType="application/vnd.openxmlformats-officedocument.presentationml.slide+xml"/>
  <Override PartName="/ppt/slides/slide165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64.xml" ContentType="application/vnd.openxmlformats-officedocument.presentationml.slide+xml"/>
  <Override PartName="/ppt/slides/slide163.xml" ContentType="application/vnd.openxmlformats-officedocument.presentationml.slide+xml"/>
  <Override PartName="/ppt/slides/slide16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25.xml" ContentType="application/vnd.openxmlformats-officedocument.presentationml.slide+xml"/>
  <Override PartName="/ppt/slides/slide90.xml" ContentType="application/vnd.openxmlformats-officedocument.presentationml.slide+xml"/>
  <Override PartName="/ppt/slides/slide88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89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3.xml" ContentType="application/vnd.openxmlformats-officedocument.presentationml.slide+xml"/>
  <Override PartName="/ppt/slides/slide38.xml" ContentType="application/vnd.openxmlformats-officedocument.presentationml.slide+xml"/>
  <Override PartName="/ppt/slides/slide45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44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7.xml" ContentType="application/vnd.openxmlformats-officedocument.presentationml.slide+xml"/>
  <Override PartName="/ppt/slides/slide86.xml" ContentType="application/vnd.openxmlformats-officedocument.presentationml.slide+xml"/>
  <Override PartName="/ppt/slides/slide85.xml" ContentType="application/vnd.openxmlformats-officedocument.presentationml.slide+xml"/>
  <Override PartName="/ppt/slides/slide84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67.xml" ContentType="application/vnd.openxmlformats-officedocument.presentationml.slide+xml"/>
  <Override PartName="/ppt/slides/slide72.xml" ContentType="application/vnd.openxmlformats-officedocument.presentationml.slide+xml"/>
  <Override PartName="/ppt/slides/slide65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54.xml" ContentType="application/vnd.openxmlformats-officedocument.presentationml.slide+xml"/>
  <Override PartName="/ppt/slides/slide49.xml" ContentType="application/vnd.openxmlformats-officedocument.presentationml.slide+xml"/>
  <Override PartName="/ppt/slides/slide56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55.xml" ContentType="application/vnd.openxmlformats-officedocument.presentationml.slide+xml"/>
  <Override PartName="/ppt/slides/slide59.xml" ContentType="application/vnd.openxmlformats-officedocument.presentationml.slide+xml"/>
  <Override PartName="/ppt/slides/slide57.xml" ContentType="application/vnd.openxmlformats-officedocument.presentationml.slide+xml"/>
  <Override PartName="/ppt/slides/slide60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3"/>
  </p:notesMasterIdLst>
  <p:handoutMasterIdLst>
    <p:handoutMasterId r:id="rId194"/>
  </p:handoutMasterIdLst>
  <p:sldIdLst>
    <p:sldId id="303" r:id="rId2"/>
    <p:sldId id="695" r:id="rId3"/>
    <p:sldId id="259" r:id="rId4"/>
    <p:sldId id="260" r:id="rId5"/>
    <p:sldId id="265" r:id="rId6"/>
    <p:sldId id="648" r:id="rId7"/>
    <p:sldId id="694" r:id="rId8"/>
    <p:sldId id="261" r:id="rId9"/>
    <p:sldId id="653" r:id="rId10"/>
    <p:sldId id="689" r:id="rId11"/>
    <p:sldId id="263" r:id="rId12"/>
    <p:sldId id="264" r:id="rId13"/>
    <p:sldId id="691" r:id="rId14"/>
    <p:sldId id="693" r:id="rId15"/>
    <p:sldId id="696" r:id="rId16"/>
    <p:sldId id="697" r:id="rId17"/>
    <p:sldId id="699" r:id="rId18"/>
    <p:sldId id="700" r:id="rId19"/>
    <p:sldId id="266" r:id="rId20"/>
    <p:sldId id="267" r:id="rId21"/>
    <p:sldId id="880" r:id="rId22"/>
    <p:sldId id="882" r:id="rId23"/>
    <p:sldId id="881" r:id="rId24"/>
    <p:sldId id="257" r:id="rId25"/>
    <p:sldId id="703" r:id="rId26"/>
    <p:sldId id="704" r:id="rId27"/>
    <p:sldId id="705" r:id="rId28"/>
    <p:sldId id="706" r:id="rId29"/>
    <p:sldId id="707" r:id="rId30"/>
    <p:sldId id="708" r:id="rId31"/>
    <p:sldId id="709" r:id="rId32"/>
    <p:sldId id="710" r:id="rId33"/>
    <p:sldId id="659" r:id="rId34"/>
    <p:sldId id="658" r:id="rId35"/>
    <p:sldId id="711" r:id="rId36"/>
    <p:sldId id="712" r:id="rId37"/>
    <p:sldId id="713" r:id="rId38"/>
    <p:sldId id="714" r:id="rId39"/>
    <p:sldId id="715" r:id="rId40"/>
    <p:sldId id="716" r:id="rId41"/>
    <p:sldId id="657" r:id="rId42"/>
    <p:sldId id="718" r:id="rId43"/>
    <p:sldId id="719" r:id="rId44"/>
    <p:sldId id="720" r:id="rId45"/>
    <p:sldId id="722" r:id="rId46"/>
    <p:sldId id="723" r:id="rId47"/>
    <p:sldId id="724" r:id="rId48"/>
    <p:sldId id="563" r:id="rId49"/>
    <p:sldId id="729" r:id="rId50"/>
    <p:sldId id="783" r:id="rId51"/>
    <p:sldId id="787" r:id="rId52"/>
    <p:sldId id="730" r:id="rId53"/>
    <p:sldId id="784" r:id="rId54"/>
    <p:sldId id="785" r:id="rId55"/>
    <p:sldId id="786" r:id="rId56"/>
    <p:sldId id="883" r:id="rId57"/>
    <p:sldId id="735" r:id="rId58"/>
    <p:sldId id="535" r:id="rId59"/>
    <p:sldId id="577" r:id="rId60"/>
    <p:sldId id="540" r:id="rId61"/>
    <p:sldId id="555" r:id="rId62"/>
    <p:sldId id="556" r:id="rId63"/>
    <p:sldId id="732" r:id="rId64"/>
    <p:sldId id="557" r:id="rId65"/>
    <p:sldId id="788" r:id="rId66"/>
    <p:sldId id="789" r:id="rId67"/>
    <p:sldId id="542" r:id="rId68"/>
    <p:sldId id="790" r:id="rId69"/>
    <p:sldId id="543" r:id="rId70"/>
    <p:sldId id="562" r:id="rId71"/>
    <p:sldId id="736" r:id="rId72"/>
    <p:sldId id="791" r:id="rId73"/>
    <p:sldId id="845" r:id="rId74"/>
    <p:sldId id="846" r:id="rId75"/>
    <p:sldId id="847" r:id="rId76"/>
    <p:sldId id="737" r:id="rId77"/>
    <p:sldId id="848" r:id="rId78"/>
    <p:sldId id="739" r:id="rId79"/>
    <p:sldId id="741" r:id="rId80"/>
    <p:sldId id="849" r:id="rId81"/>
    <p:sldId id="740" r:id="rId82"/>
    <p:sldId id="850" r:id="rId83"/>
    <p:sldId id="851" r:id="rId84"/>
    <p:sldId id="852" r:id="rId85"/>
    <p:sldId id="853" r:id="rId86"/>
    <p:sldId id="854" r:id="rId87"/>
    <p:sldId id="742" r:id="rId88"/>
    <p:sldId id="855" r:id="rId89"/>
    <p:sldId id="749" r:id="rId90"/>
    <p:sldId id="856" r:id="rId91"/>
    <p:sldId id="857" r:id="rId92"/>
    <p:sldId id="858" r:id="rId93"/>
    <p:sldId id="859" r:id="rId94"/>
    <p:sldId id="860" r:id="rId95"/>
    <p:sldId id="861" r:id="rId96"/>
    <p:sldId id="862" r:id="rId97"/>
    <p:sldId id="863" r:id="rId98"/>
    <p:sldId id="864" r:id="rId99"/>
    <p:sldId id="865" r:id="rId100"/>
    <p:sldId id="866" r:id="rId101"/>
    <p:sldId id="867" r:id="rId102"/>
    <p:sldId id="868" r:id="rId103"/>
    <p:sldId id="869" r:id="rId104"/>
    <p:sldId id="870" r:id="rId105"/>
    <p:sldId id="871" r:id="rId106"/>
    <p:sldId id="872" r:id="rId107"/>
    <p:sldId id="873" r:id="rId108"/>
    <p:sldId id="874" r:id="rId109"/>
    <p:sldId id="875" r:id="rId110"/>
    <p:sldId id="547" r:id="rId111"/>
    <p:sldId id="876" r:id="rId112"/>
    <p:sldId id="576" r:id="rId113"/>
    <p:sldId id="579" r:id="rId114"/>
    <p:sldId id="877" r:id="rId115"/>
    <p:sldId id="578" r:id="rId116"/>
    <p:sldId id="878" r:id="rId117"/>
    <p:sldId id="879" r:id="rId118"/>
    <p:sldId id="738" r:id="rId119"/>
    <p:sldId id="811" r:id="rId120"/>
    <p:sldId id="812" r:id="rId121"/>
    <p:sldId id="813" r:id="rId122"/>
    <p:sldId id="814" r:id="rId123"/>
    <p:sldId id="743" r:id="rId124"/>
    <p:sldId id="815" r:id="rId125"/>
    <p:sldId id="747" r:id="rId126"/>
    <p:sldId id="816" r:id="rId127"/>
    <p:sldId id="748" r:id="rId128"/>
    <p:sldId id="817" r:id="rId129"/>
    <p:sldId id="744" r:id="rId130"/>
    <p:sldId id="745" r:id="rId131"/>
    <p:sldId id="746" r:id="rId132"/>
    <p:sldId id="818" r:id="rId133"/>
    <p:sldId id="819" r:id="rId134"/>
    <p:sldId id="820" r:id="rId135"/>
    <p:sldId id="821" r:id="rId136"/>
    <p:sldId id="822" r:id="rId137"/>
    <p:sldId id="823" r:id="rId138"/>
    <p:sldId id="754" r:id="rId139"/>
    <p:sldId id="824" r:id="rId140"/>
    <p:sldId id="825" r:id="rId141"/>
    <p:sldId id="755" r:id="rId142"/>
    <p:sldId id="756" r:id="rId143"/>
    <p:sldId id="826" r:id="rId144"/>
    <p:sldId id="827" r:id="rId145"/>
    <p:sldId id="757" r:id="rId146"/>
    <p:sldId id="828" r:id="rId147"/>
    <p:sldId id="758" r:id="rId148"/>
    <p:sldId id="759" r:id="rId149"/>
    <p:sldId id="760" r:id="rId150"/>
    <p:sldId id="761" r:id="rId151"/>
    <p:sldId id="829" r:id="rId152"/>
    <p:sldId id="764" r:id="rId153"/>
    <p:sldId id="611" r:id="rId154"/>
    <p:sldId id="830" r:id="rId155"/>
    <p:sldId id="765" r:id="rId156"/>
    <p:sldId id="831" r:id="rId157"/>
    <p:sldId id="766" r:id="rId158"/>
    <p:sldId id="767" r:id="rId159"/>
    <p:sldId id="768" r:id="rId160"/>
    <p:sldId id="832" r:id="rId161"/>
    <p:sldId id="769" r:id="rId162"/>
    <p:sldId id="770" r:id="rId163"/>
    <p:sldId id="833" r:id="rId164"/>
    <p:sldId id="834" r:id="rId165"/>
    <p:sldId id="835" r:id="rId166"/>
    <p:sldId id="836" r:id="rId167"/>
    <p:sldId id="605" r:id="rId168"/>
    <p:sldId id="606" r:id="rId169"/>
    <p:sldId id="837" r:id="rId170"/>
    <p:sldId id="607" r:id="rId171"/>
    <p:sldId id="608" r:id="rId172"/>
    <p:sldId id="838" r:id="rId173"/>
    <p:sldId id="839" r:id="rId174"/>
    <p:sldId id="772" r:id="rId175"/>
    <p:sldId id="773" r:id="rId176"/>
    <p:sldId id="774" r:id="rId177"/>
    <p:sldId id="840" r:id="rId178"/>
    <p:sldId id="841" r:id="rId179"/>
    <p:sldId id="775" r:id="rId180"/>
    <p:sldId id="776" r:id="rId181"/>
    <p:sldId id="842" r:id="rId182"/>
    <p:sldId id="843" r:id="rId183"/>
    <p:sldId id="844" r:id="rId184"/>
    <p:sldId id="777" r:id="rId185"/>
    <p:sldId id="778" r:id="rId186"/>
    <p:sldId id="779" r:id="rId187"/>
    <p:sldId id="780" r:id="rId188"/>
    <p:sldId id="781" r:id="rId189"/>
    <p:sldId id="782" r:id="rId190"/>
    <p:sldId id="601" r:id="rId191"/>
    <p:sldId id="603" r:id="rId192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8A00"/>
    <a:srgbClr val="FFEED5"/>
    <a:srgbClr val="FF9900"/>
    <a:srgbClr val="FFFF00"/>
    <a:srgbClr val="FFFF99"/>
    <a:srgbClr val="FFCC00"/>
    <a:srgbClr val="333333"/>
    <a:srgbClr val="A50021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80247" autoAdjust="0"/>
  </p:normalViewPr>
  <p:slideViewPr>
    <p:cSldViewPr>
      <p:cViewPr varScale="1">
        <p:scale>
          <a:sx n="115" d="100"/>
          <a:sy n="115" d="100"/>
        </p:scale>
        <p:origin x="159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handoutMaster" Target="handoutMasters/handoutMaster1.xml"/><Relationship Id="rId199" Type="http://schemas.openxmlformats.org/officeDocument/2006/relationships/customXml" Target="../customXml/item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presProps" Target="presProps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viewProps" Target="viewProps.xml"/><Relationship Id="rId200" Type="http://schemas.openxmlformats.org/officeDocument/2006/relationships/customXml" Target="../customXml/item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theme" Target="theme/theme1.xml"/><Relationship Id="rId201" Type="http://schemas.openxmlformats.org/officeDocument/2006/relationships/customXml" Target="../customXml/item3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tableStyles" Target="tableStyles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60" tIns="48230" rIns="96460" bIns="48230" numCol="1" anchor="t" anchorCtr="0" compatLnSpc="1">
            <a:prstTxWarp prst="textNoShape">
              <a:avLst/>
            </a:prstTxWarp>
          </a:bodyPr>
          <a:lstStyle>
            <a:lvl1pPr defTabSz="963613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60" tIns="48230" rIns="96460" bIns="48230" numCol="1" anchor="t" anchorCtr="0" compatLnSpc="1">
            <a:prstTxWarp prst="textNoShape">
              <a:avLst/>
            </a:prstTxWarp>
          </a:bodyPr>
          <a:lstStyle>
            <a:lvl1pPr algn="r" defTabSz="963613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60" tIns="48230" rIns="96460" bIns="48230" numCol="1" anchor="b" anchorCtr="0" compatLnSpc="1">
            <a:prstTxWarp prst="textNoShape">
              <a:avLst/>
            </a:prstTxWarp>
          </a:bodyPr>
          <a:lstStyle>
            <a:lvl1pPr defTabSz="963613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60" tIns="48230" rIns="96460" bIns="48230" numCol="1" anchor="b" anchorCtr="0" compatLnSpc="1">
            <a:prstTxWarp prst="textNoShape">
              <a:avLst/>
            </a:prstTxWarp>
          </a:bodyPr>
          <a:lstStyle>
            <a:lvl1pPr algn="r" defTabSz="963613">
              <a:defRPr sz="1300"/>
            </a:lvl1pPr>
          </a:lstStyle>
          <a:p>
            <a:pPr>
              <a:defRPr/>
            </a:pPr>
            <a:fld id="{99311B0C-CA42-437F-979A-5C0400FD32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955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60" tIns="48230" rIns="96460" bIns="48230" numCol="1" anchor="t" anchorCtr="0" compatLnSpc="1">
            <a:prstTxWarp prst="textNoShape">
              <a:avLst/>
            </a:prstTxWarp>
          </a:bodyPr>
          <a:lstStyle>
            <a:lvl1pPr defTabSz="963613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60" tIns="48230" rIns="96460" bIns="48230" numCol="1" anchor="t" anchorCtr="0" compatLnSpc="1">
            <a:prstTxWarp prst="textNoShape">
              <a:avLst/>
            </a:prstTxWarp>
          </a:bodyPr>
          <a:lstStyle>
            <a:lvl1pPr algn="r" defTabSz="963613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7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60" tIns="48230" rIns="96460" bIns="482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60" tIns="48230" rIns="96460" bIns="48230" numCol="1" anchor="b" anchorCtr="0" compatLnSpc="1">
            <a:prstTxWarp prst="textNoShape">
              <a:avLst/>
            </a:prstTxWarp>
          </a:bodyPr>
          <a:lstStyle>
            <a:lvl1pPr defTabSz="963613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60" tIns="48230" rIns="96460" bIns="48230" numCol="1" anchor="b" anchorCtr="0" compatLnSpc="1">
            <a:prstTxWarp prst="textNoShape">
              <a:avLst/>
            </a:prstTxWarp>
          </a:bodyPr>
          <a:lstStyle>
            <a:lvl1pPr algn="r" defTabSz="963613">
              <a:defRPr sz="1300"/>
            </a:lvl1pPr>
          </a:lstStyle>
          <a:p>
            <a:pPr>
              <a:defRPr/>
            </a:pPr>
            <a:fld id="{C682475B-0605-4D0C-9622-6BC9599669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647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 userDrawn="1"/>
        </p:nvSpPr>
        <p:spPr bwMode="auto">
          <a:xfrm>
            <a:off x="2362200" y="6248400"/>
            <a:ext cx="609600" cy="609600"/>
          </a:xfrm>
          <a:prstGeom prst="ellipse">
            <a:avLst/>
          </a:prstGeom>
          <a:solidFill>
            <a:srgbClr val="E88A00"/>
          </a:solidFill>
          <a:ln>
            <a:noFill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6248400"/>
            <a:ext cx="2667000" cy="609600"/>
          </a:xfrm>
          <a:prstGeom prst="rect">
            <a:avLst/>
          </a:prstGeom>
          <a:solidFill>
            <a:srgbClr val="E88A00"/>
          </a:solidFill>
          <a:ln>
            <a:noFill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6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r>
              <a:rPr lang="fr-FR" sz="1400">
                <a:solidFill>
                  <a:srgbClr val="EAEAEA"/>
                </a:solidFill>
                <a:latin typeface="Impact" pitchFamily="34" charset="0"/>
              </a:rPr>
              <a:t>Olivier Decourt</a:t>
            </a:r>
          </a:p>
          <a:p>
            <a:r>
              <a:rPr lang="fr-FR" sz="1400">
                <a:solidFill>
                  <a:srgbClr val="EAEAEA"/>
                </a:solidFill>
                <a:latin typeface="Impact" pitchFamily="34" charset="0"/>
              </a:rPr>
              <a:t>http://www,od-datamining,com</a:t>
            </a:r>
          </a:p>
        </p:txBody>
      </p:sp>
      <p:grpSp>
        <p:nvGrpSpPr>
          <p:cNvPr id="7" name="Group 8"/>
          <p:cNvGrpSpPr>
            <a:grpSpLocks/>
          </p:cNvGrpSpPr>
          <p:nvPr userDrawn="1"/>
        </p:nvGrpSpPr>
        <p:grpSpPr bwMode="auto">
          <a:xfrm>
            <a:off x="304800" y="0"/>
            <a:ext cx="8839200" cy="304800"/>
            <a:chOff x="192" y="0"/>
            <a:chExt cx="5568" cy="192"/>
          </a:xfrm>
          <a:solidFill>
            <a:srgbClr val="E88A00"/>
          </a:solidFill>
        </p:grpSpPr>
        <p:sp>
          <p:nvSpPr>
            <p:cNvPr id="8" name="Oval 9"/>
            <p:cNvSpPr>
              <a:spLocks noChangeArrowheads="1"/>
            </p:cNvSpPr>
            <p:nvPr userDrawn="1"/>
          </p:nvSpPr>
          <p:spPr bwMode="auto">
            <a:xfrm flipH="1">
              <a:off x="192" y="0"/>
              <a:ext cx="192" cy="19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Rectangle 10"/>
            <p:cNvSpPr>
              <a:spLocks noChangeArrowheads="1"/>
            </p:cNvSpPr>
            <p:nvPr userDrawn="1"/>
          </p:nvSpPr>
          <p:spPr bwMode="auto">
            <a:xfrm flipH="1">
              <a:off x="288" y="0"/>
              <a:ext cx="5472" cy="19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/>
              <a:t>Cliquez pour modifier le style du titre du masque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18973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7441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3980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5996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000" y="620688"/>
            <a:ext cx="79200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53323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4847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1863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9667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87145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13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19422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8951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val 12"/>
          <p:cNvSpPr>
            <a:spLocks noChangeArrowheads="1"/>
          </p:cNvSpPr>
          <p:nvPr userDrawn="1"/>
        </p:nvSpPr>
        <p:spPr bwMode="auto">
          <a:xfrm>
            <a:off x="2362200" y="6248400"/>
            <a:ext cx="609600" cy="609600"/>
          </a:xfrm>
          <a:prstGeom prst="ellipse">
            <a:avLst/>
          </a:prstGeom>
          <a:solidFill>
            <a:srgbClr val="E88A00"/>
          </a:solidFill>
          <a:ln>
            <a:noFill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0" y="6248400"/>
            <a:ext cx="2667000" cy="609600"/>
          </a:xfrm>
          <a:prstGeom prst="rect">
            <a:avLst/>
          </a:prstGeom>
          <a:solidFill>
            <a:srgbClr val="E88A00"/>
          </a:solidFill>
          <a:ln>
            <a:noFill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 du masque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30" name="Oval 9"/>
          <p:cNvSpPr>
            <a:spLocks noChangeArrowheads="1"/>
          </p:cNvSpPr>
          <p:nvPr userDrawn="1"/>
        </p:nvSpPr>
        <p:spPr bwMode="auto">
          <a:xfrm>
            <a:off x="8566150" y="6281738"/>
            <a:ext cx="533400" cy="533400"/>
          </a:xfrm>
          <a:prstGeom prst="ellipse">
            <a:avLst/>
          </a:prstGeom>
          <a:solidFill>
            <a:srgbClr val="E88A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fld id="{BB3120CF-694A-4E92-811D-FCB688A88244}" type="slidenum">
              <a:rPr lang="fr-FR" sz="1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algn="ctr"/>
              <a:t>‹N°›</a:t>
            </a:fld>
            <a:endParaRPr lang="fr-FR" sz="2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76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r>
              <a:rPr lang="fr-FR" sz="1400" dirty="0">
                <a:solidFill>
                  <a:schemeClr val="bg1"/>
                </a:solidFill>
                <a:latin typeface="Impact" pitchFamily="34" charset="0"/>
              </a:rPr>
              <a:t>Olivier </a:t>
            </a:r>
            <a:r>
              <a:rPr lang="fr-FR" sz="1400" dirty="0" err="1">
                <a:solidFill>
                  <a:schemeClr val="bg1"/>
                </a:solidFill>
                <a:latin typeface="Impact" pitchFamily="34" charset="0"/>
              </a:rPr>
              <a:t>Decourt</a:t>
            </a:r>
            <a:endParaRPr lang="fr-FR" sz="1400" dirty="0">
              <a:solidFill>
                <a:schemeClr val="bg1"/>
              </a:solidFill>
              <a:latin typeface="Impact" pitchFamily="34" charset="0"/>
            </a:endParaRPr>
          </a:p>
          <a:p>
            <a:r>
              <a:rPr lang="fr-FR" sz="1400" dirty="0">
                <a:solidFill>
                  <a:schemeClr val="bg1"/>
                </a:solidFill>
                <a:latin typeface="Impact" pitchFamily="34" charset="0"/>
              </a:rPr>
              <a:t>http://www.od-datamining.com</a:t>
            </a:r>
          </a:p>
        </p:txBody>
      </p:sp>
      <p:grpSp>
        <p:nvGrpSpPr>
          <p:cNvPr id="1032" name="Group 19"/>
          <p:cNvGrpSpPr>
            <a:grpSpLocks/>
          </p:cNvGrpSpPr>
          <p:nvPr userDrawn="1"/>
        </p:nvGrpSpPr>
        <p:grpSpPr bwMode="auto">
          <a:xfrm>
            <a:off x="304800" y="0"/>
            <a:ext cx="8839200" cy="304800"/>
            <a:chOff x="192" y="0"/>
            <a:chExt cx="5568" cy="192"/>
          </a:xfrm>
          <a:solidFill>
            <a:srgbClr val="E88A00"/>
          </a:solidFill>
        </p:grpSpPr>
        <p:sp>
          <p:nvSpPr>
            <p:cNvPr id="1034" name="Oval 15"/>
            <p:cNvSpPr>
              <a:spLocks noChangeArrowheads="1"/>
            </p:cNvSpPr>
            <p:nvPr userDrawn="1"/>
          </p:nvSpPr>
          <p:spPr bwMode="auto">
            <a:xfrm flipH="1">
              <a:off x="192" y="0"/>
              <a:ext cx="192" cy="19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lvl="0" algn="ctr"/>
              <a:endParaRPr lang="fr-FR" sz="1200" b="1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35" name="Rectangle 16"/>
            <p:cNvSpPr>
              <a:spLocks noChangeArrowheads="1"/>
            </p:cNvSpPr>
            <p:nvPr userDrawn="1"/>
          </p:nvSpPr>
          <p:spPr bwMode="auto">
            <a:xfrm flipH="1">
              <a:off x="288" y="0"/>
              <a:ext cx="5472" cy="19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lvl="0" algn="ctr"/>
              <a:endParaRPr lang="fr-FR" sz="1200" b="1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33" name="Text Box 20"/>
          <p:cNvSpPr txBox="1">
            <a:spLocks noChangeArrowheads="1"/>
          </p:cNvSpPr>
          <p:nvPr userDrawn="1"/>
        </p:nvSpPr>
        <p:spPr bwMode="auto">
          <a:xfrm>
            <a:off x="5410200" y="0"/>
            <a:ext cx="3733800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r>
              <a:rPr lang="fr-FR" sz="1600" dirty="0">
                <a:solidFill>
                  <a:srgbClr val="EAEAEA"/>
                </a:solidFill>
                <a:latin typeface="Impact" pitchFamily="34" charset="0"/>
              </a:rPr>
              <a:t>Aller plus loin avec 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9pPr>
    </p:titleStyle>
    <p:bodyStyle>
      <a:lvl1pPr marL="0" indent="0" algn="just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0" algn="just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800">
          <a:solidFill>
            <a:schemeClr val="tx1"/>
          </a:solidFill>
          <a:latin typeface="+mn-lt"/>
        </a:defRPr>
      </a:lvl2pPr>
      <a:lvl3pPr marL="900113" indent="0" algn="just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3pPr>
      <a:lvl4pPr marL="1435100" indent="0" algn="just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1800225" indent="0" algn="just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emf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0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6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661025"/>
            <a:ext cx="8610600" cy="7016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3600" b="1" dirty="0">
                <a:solidFill>
                  <a:srgbClr val="E88A00"/>
                </a:solidFill>
                <a:latin typeface="Century Gothic" pitchFamily="34" charset="0"/>
              </a:rPr>
              <a:t>Olivier Decourt</a:t>
            </a:r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solidFill>
            <a:srgbClr val="E88A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fr-FR" sz="2800" b="1">
                <a:solidFill>
                  <a:schemeClr val="bg1"/>
                </a:solidFill>
                <a:latin typeface="Century Gothic" pitchFamily="34" charset="0"/>
              </a:rPr>
              <a:t>http://www.od-datamining.com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9184" y="548680"/>
            <a:ext cx="8425631" cy="2286000"/>
          </a:xfrm>
        </p:spPr>
        <p:txBody>
          <a:bodyPr/>
          <a:lstStyle/>
          <a:p>
            <a:pPr eaLnBrk="1" hangingPunct="1"/>
            <a:r>
              <a:rPr lang="fr-FR" sz="6600" b="1" dirty="0">
                <a:latin typeface="Franklin Gothic Medium" pitchFamily="34" charset="0"/>
              </a:rPr>
              <a:t>Aller plus loin avec R</a:t>
            </a:r>
            <a:endParaRPr lang="fr-FR" sz="6600" i="1" dirty="0">
              <a:latin typeface="Franklin Gothic Medium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4167CE3-27BE-491E-A8E7-4AB9D1EE29EE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995936" y="2708920"/>
            <a:ext cx="5145470" cy="25910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1.1- Sélections (3/5)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Sélection de colonnes avec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select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Sélections de groupes de variables avec </a:t>
            </a:r>
          </a:p>
          <a:p>
            <a:pPr lvl="2"/>
            <a:r>
              <a:rPr lang="fr-FR" dirty="0" err="1">
                <a:latin typeface="Courier New" pitchFamily="49" charset="0"/>
                <a:cs typeface="Courier New" pitchFamily="49" charset="0"/>
              </a:rPr>
              <a:t>starts_with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txt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")</a:t>
            </a:r>
            <a:endParaRPr lang="fr-FR" dirty="0">
              <a:cs typeface="Courier New" pitchFamily="49" charset="0"/>
            </a:endParaRPr>
          </a:p>
          <a:p>
            <a:pPr lvl="2"/>
            <a:r>
              <a:rPr lang="fr-FR" dirty="0" err="1">
                <a:latin typeface="Courier New" pitchFamily="49" charset="0"/>
                <a:cs typeface="Courier New" pitchFamily="49" charset="0"/>
              </a:rPr>
              <a:t>contains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txt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")</a:t>
            </a:r>
            <a:r>
              <a:rPr lang="fr-FR" dirty="0"/>
              <a:t> </a:t>
            </a:r>
          </a:p>
          <a:p>
            <a:pPr lvl="2"/>
            <a:r>
              <a:rPr lang="fr-FR" dirty="0" err="1">
                <a:latin typeface="Courier New" pitchFamily="49" charset="0"/>
                <a:cs typeface="Courier New" pitchFamily="49" charset="0"/>
              </a:rPr>
              <a:t>ends_with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("txt") </a:t>
            </a:r>
          </a:p>
          <a:p>
            <a:pPr lvl="2"/>
            <a:endParaRPr lang="fr-FR" dirty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fr-FR" dirty="0"/>
              <a:t>(chacune avec l’option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ignore.case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=TRUE</a:t>
            </a:r>
            <a:r>
              <a:rPr lang="fr-FR" dirty="0"/>
              <a:t> par défaut)</a:t>
            </a:r>
          </a:p>
        </p:txBody>
      </p:sp>
    </p:spTree>
    <p:extLst>
      <p:ext uri="{BB962C8B-B14F-4D97-AF65-F5344CB8AC3E}">
        <p14:creationId xmlns:p14="http://schemas.microsoft.com/office/powerpoint/2010/main" val="396847953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C7760E1-92A2-4A39-B410-1A0826A2E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" y="2409825"/>
            <a:ext cx="85820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611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2.4- Fonctions-boucles (5/7)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Variante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_if</a:t>
            </a:r>
            <a:r>
              <a:rPr lang="fr-FR" dirty="0"/>
              <a:t> 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argument = fonction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is.*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(* = un type)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2</a:t>
            </a:r>
            <a:r>
              <a:rPr lang="fr-FR" baseline="30000" dirty="0"/>
              <a:t>e</a:t>
            </a:r>
            <a:r>
              <a:rPr lang="fr-FR" dirty="0"/>
              <a:t> argument = fonction comme dans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_all</a:t>
            </a:r>
            <a:r>
              <a:rPr lang="fr-FR" dirty="0"/>
              <a:t> (sauf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select_if</a:t>
            </a:r>
            <a:r>
              <a:rPr lang="fr-FR" dirty="0"/>
              <a:t> : pas de 2</a:t>
            </a:r>
            <a:r>
              <a:rPr lang="fr-FR" baseline="30000" dirty="0"/>
              <a:t>e</a:t>
            </a:r>
            <a:r>
              <a:rPr lang="fr-FR" dirty="0"/>
              <a:t> argument)</a:t>
            </a:r>
          </a:p>
        </p:txBody>
      </p:sp>
    </p:spTree>
    <p:extLst>
      <p:ext uri="{BB962C8B-B14F-4D97-AF65-F5344CB8AC3E}">
        <p14:creationId xmlns:p14="http://schemas.microsoft.com/office/powerpoint/2010/main" val="158467642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Courier New" pitchFamily="49" charset="0"/>
                <a:cs typeface="Courier New" pitchFamily="49" charset="0"/>
              </a:rPr>
              <a:t>houses2 &lt;-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houses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 %&gt;% </a:t>
            </a:r>
          </a:p>
          <a:p>
            <a:r>
              <a:rPr lang="fr-FR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mutate_if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is.character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fr-FR" dirty="0"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as.factor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fr-FR" dirty="0" err="1">
                <a:latin typeface="Courier New" pitchFamily="49" charset="0"/>
                <a:cs typeface="Courier New" pitchFamily="49" charset="0"/>
              </a:rPr>
              <a:t>houses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 %&gt;% </a:t>
            </a:r>
          </a:p>
          <a:p>
            <a:r>
              <a:rPr lang="fr-FR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summarise_if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is.numeric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fr-FR" dirty="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mean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fr-FR" dirty="0">
                <a:latin typeface="Courier New" pitchFamily="49" charset="0"/>
                <a:cs typeface="Courier New" pitchFamily="49" charset="0"/>
              </a:rPr>
              <a:t>                na.rm=TRUE)</a:t>
            </a:r>
          </a:p>
        </p:txBody>
      </p:sp>
    </p:spTree>
    <p:extLst>
      <p:ext uri="{BB962C8B-B14F-4D97-AF65-F5344CB8AC3E}">
        <p14:creationId xmlns:p14="http://schemas.microsoft.com/office/powerpoint/2010/main" val="124889349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0A44E69-CFBF-4391-8FE0-EB7BA3819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2564904"/>
            <a:ext cx="890587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0012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D615775-C133-484C-BCB0-6D280AC2C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2" y="2609850"/>
            <a:ext cx="79914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456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2.4- Fonctions-boucles (6/7)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Variante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_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at</a:t>
            </a:r>
            <a:r>
              <a:rPr lang="fr-FR" dirty="0"/>
              <a:t> 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argument = liste de variables dans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vars()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énumération sans guillemets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avec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starts_with</a:t>
            </a:r>
            <a:r>
              <a:rPr lang="fr-FR" dirty="0"/>
              <a:t>,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ends_with</a:t>
            </a:r>
            <a:r>
              <a:rPr lang="fr-FR" dirty="0"/>
              <a:t>,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contains</a:t>
            </a:r>
            <a:r>
              <a:rPr lang="fr-FR" dirty="0"/>
              <a:t>,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matches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2</a:t>
            </a:r>
            <a:r>
              <a:rPr lang="fr-FR" baseline="30000" dirty="0"/>
              <a:t>e</a:t>
            </a:r>
            <a:r>
              <a:rPr lang="fr-FR" dirty="0"/>
              <a:t> argument = fonction comme dans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_all</a:t>
            </a:r>
          </a:p>
        </p:txBody>
      </p:sp>
    </p:spTree>
    <p:extLst>
      <p:ext uri="{BB962C8B-B14F-4D97-AF65-F5344CB8AC3E}">
        <p14:creationId xmlns:p14="http://schemas.microsoft.com/office/powerpoint/2010/main" val="149660889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50DFD24-B973-47B6-B3F9-7F6D0E449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420888"/>
            <a:ext cx="5047258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9993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2.4- Fonctions-boucles (7/7)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Equivalents avec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across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_all</a:t>
            </a:r>
            <a:r>
              <a:rPr lang="fr-FR" dirty="0">
                <a:cs typeface="Courier New" panose="02070309020205020404" pitchFamily="49" charset="0"/>
              </a:rPr>
              <a:t> </a:t>
            </a:r>
            <a:r>
              <a:rPr lang="fr-FR" dirty="0">
                <a:cs typeface="Courier New" panose="02070309020205020404" pitchFamily="49" charset="0"/>
                <a:sym typeface="Wingdings" panose="05000000000000000000" pitchFamily="2" charset="2"/>
              </a:rPr>
              <a:t></a:t>
            </a:r>
            <a:r>
              <a:rPr lang="fr-FR" dirty="0">
                <a:cs typeface="Courier New" panose="02070309020205020404" pitchFamily="49" charset="0"/>
              </a:rPr>
              <a:t>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across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everything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(), f)</a:t>
            </a:r>
          </a:p>
          <a:p>
            <a:pPr lvl="1"/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_if</a:t>
            </a:r>
            <a:r>
              <a:rPr lang="fr-FR" dirty="0">
                <a:cs typeface="Courier New" panose="02070309020205020404" pitchFamily="49" charset="0"/>
              </a:rPr>
              <a:t> </a:t>
            </a:r>
            <a:r>
              <a:rPr lang="fr-FR" dirty="0">
                <a:cs typeface="Courier New" panose="02070309020205020404" pitchFamily="49" charset="0"/>
                <a:sym typeface="Wingdings" panose="05000000000000000000" pitchFamily="2" charset="2"/>
              </a:rPr>
              <a:t></a:t>
            </a:r>
            <a:r>
              <a:rPr lang="fr-FR" dirty="0">
                <a:cs typeface="Courier New" panose="02070309020205020404" pitchFamily="49" charset="0"/>
              </a:rPr>
              <a:t>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across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(condition), f)</a:t>
            </a:r>
          </a:p>
          <a:p>
            <a:pPr lvl="1"/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_at</a:t>
            </a:r>
            <a:r>
              <a:rPr lang="fr-FR" dirty="0">
                <a:cs typeface="Courier New" panose="02070309020205020404" pitchFamily="49" charset="0"/>
              </a:rPr>
              <a:t> </a:t>
            </a:r>
            <a:r>
              <a:rPr lang="fr-FR" dirty="0">
                <a:cs typeface="Courier New" panose="02070309020205020404" pitchFamily="49" charset="0"/>
                <a:sym typeface="Wingdings" panose="05000000000000000000" pitchFamily="2" charset="2"/>
              </a:rPr>
              <a:t></a:t>
            </a:r>
            <a:r>
              <a:rPr lang="fr-FR" dirty="0">
                <a:cs typeface="Courier New" panose="02070309020205020404" pitchFamily="49" charset="0"/>
              </a:rPr>
              <a:t>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across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(c(var1,var2), f)</a:t>
            </a:r>
          </a:p>
          <a:p>
            <a:pPr lvl="1"/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_at</a:t>
            </a:r>
            <a:r>
              <a:rPr lang="fr-FR" dirty="0">
                <a:cs typeface="Courier New" panose="02070309020205020404" pitchFamily="49" charset="0"/>
              </a:rPr>
              <a:t> </a:t>
            </a:r>
            <a:r>
              <a:rPr lang="fr-FR" dirty="0">
                <a:cs typeface="Courier New" panose="02070309020205020404" pitchFamily="49" charset="0"/>
                <a:sym typeface="Wingdings" panose="05000000000000000000" pitchFamily="2" charset="2"/>
              </a:rPr>
              <a:t></a:t>
            </a:r>
            <a:r>
              <a:rPr lang="fr-FR" dirty="0">
                <a:cs typeface="Courier New" panose="02070309020205020404" pitchFamily="49" charset="0"/>
              </a:rPr>
              <a:t>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across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starts_with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("?"), f)</a:t>
            </a:r>
          </a:p>
          <a:p>
            <a:pPr lvl="1"/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_at</a:t>
            </a:r>
            <a:r>
              <a:rPr lang="fr-FR" dirty="0">
                <a:cs typeface="Courier New" panose="02070309020205020404" pitchFamily="49" charset="0"/>
              </a:rPr>
              <a:t> </a:t>
            </a:r>
            <a:r>
              <a:rPr lang="fr-FR" dirty="0">
                <a:cs typeface="Courier New" panose="02070309020205020404" pitchFamily="49" charset="0"/>
                <a:sym typeface="Wingdings" panose="05000000000000000000" pitchFamily="2" charset="2"/>
              </a:rPr>
              <a:t></a:t>
            </a:r>
            <a:r>
              <a:rPr lang="fr-FR" dirty="0">
                <a:cs typeface="Courier New" panose="02070309020205020404" pitchFamily="49" charset="0"/>
              </a:rPr>
              <a:t>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across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ends_with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("?"), f)</a:t>
            </a:r>
          </a:p>
          <a:p>
            <a:pPr lvl="1"/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_at</a:t>
            </a:r>
            <a:r>
              <a:rPr lang="fr-FR" dirty="0">
                <a:cs typeface="Courier New" panose="02070309020205020404" pitchFamily="49" charset="0"/>
              </a:rPr>
              <a:t> </a:t>
            </a:r>
            <a:r>
              <a:rPr lang="fr-FR" dirty="0">
                <a:cs typeface="Courier New" panose="02070309020205020404" pitchFamily="49" charset="0"/>
                <a:sym typeface="Wingdings" panose="05000000000000000000" pitchFamily="2" charset="2"/>
              </a:rPr>
              <a:t></a:t>
            </a:r>
            <a:r>
              <a:rPr lang="fr-FR" dirty="0">
                <a:cs typeface="Courier New" panose="02070309020205020404" pitchFamily="49" charset="0"/>
              </a:rPr>
              <a:t>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across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contains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("?"), f)</a:t>
            </a:r>
          </a:p>
          <a:p>
            <a:pPr lvl="1"/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fr-FR" sz="2400" dirty="0">
                <a:cs typeface="Courier New" panose="02070309020205020404" pitchFamily="49" charset="0"/>
              </a:rPr>
              <a:t> = une fonction (syntaxe classique ou lambda)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55137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F30CDC8-2FAB-4C08-A24D-8EF23DB89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348880"/>
            <a:ext cx="83820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719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F2F291A-F79F-45AD-8091-51F6B8B69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348880"/>
            <a:ext cx="74580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38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2C7D2C0-60A4-446E-91EF-65ED2EBB3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40024"/>
            <a:ext cx="4657725" cy="30194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6542445-86F5-48EB-9CAD-F92003131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105401"/>
            <a:ext cx="4667250" cy="8286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9BEA4FF-74A3-45A1-94B1-C3047CE7B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222" y="4759449"/>
            <a:ext cx="314325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8732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2.5- Fonctions de {</a:t>
            </a:r>
            <a:r>
              <a:rPr lang="fr-FR" dirty="0" err="1"/>
              <a:t>purrr</a:t>
            </a:r>
            <a:r>
              <a:rPr lang="fr-FR" dirty="0"/>
              <a:t>} (1/3)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{</a:t>
            </a:r>
            <a:r>
              <a:rPr lang="fr-FR" dirty="0" err="1"/>
              <a:t>purrr</a:t>
            </a:r>
            <a:r>
              <a:rPr lang="fr-FR" dirty="0"/>
              <a:t>} = package d’automatisation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Fonctions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map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_*</a:t>
            </a:r>
            <a:r>
              <a:rPr lang="fr-FR" dirty="0">
                <a:cs typeface="Courier New" pitchFamily="49" charset="0"/>
              </a:rPr>
              <a:t> </a:t>
            </a:r>
            <a:r>
              <a:rPr lang="fr-FR" dirty="0"/>
              <a:t>similaires à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sapply</a:t>
            </a:r>
            <a:r>
              <a:rPr lang="fr-FR" dirty="0"/>
              <a:t> mais indiquant à l’avance le type de vecteur attendu (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map_int</a:t>
            </a:r>
            <a:r>
              <a:rPr lang="fr-FR" dirty="0"/>
              <a:t>,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map_char</a:t>
            </a:r>
            <a:r>
              <a:rPr lang="fr-FR" dirty="0"/>
              <a:t>,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map_dbl</a:t>
            </a:r>
            <a:r>
              <a:rPr lang="fr-FR" dirty="0"/>
              <a:t>,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map_df</a:t>
            </a:r>
            <a:r>
              <a:rPr lang="fr-FR" dirty="0"/>
              <a:t>, etc.)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Définition de la fonction à appliquer en écriture lambda ou classique</a:t>
            </a:r>
          </a:p>
        </p:txBody>
      </p:sp>
    </p:spTree>
    <p:extLst>
      <p:ext uri="{BB962C8B-B14F-4D97-AF65-F5344CB8AC3E}">
        <p14:creationId xmlns:p14="http://schemas.microsoft.com/office/powerpoint/2010/main" val="229662180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7510531-6427-4384-B7D9-663FA626C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623899"/>
            <a:ext cx="84201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8581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2.5- Fonctions de {</a:t>
            </a:r>
            <a:r>
              <a:rPr lang="fr-FR" dirty="0" err="1"/>
              <a:t>purrr</a:t>
            </a:r>
            <a:r>
              <a:rPr lang="fr-FR" dirty="0"/>
              <a:t>} (2/3)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Fonctions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map2_*</a:t>
            </a:r>
            <a:r>
              <a:rPr lang="fr-FR" dirty="0"/>
              <a:t> s’il y a 2 arguments (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.x</a:t>
            </a:r>
            <a:r>
              <a:rPr lang="fr-FR" dirty="0"/>
              <a:t> et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.y</a:t>
            </a:r>
            <a:r>
              <a:rPr lang="fr-FR" dirty="0"/>
              <a:t> dans l’écriture lambda) à la fonction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Typage du résultat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Pas de typage (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map</a:t>
            </a:r>
            <a:r>
              <a:rPr lang="fr-FR" dirty="0"/>
              <a:t>,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map2</a:t>
            </a:r>
            <a:r>
              <a:rPr lang="fr-FR" dirty="0"/>
              <a:t>) </a:t>
            </a:r>
            <a:r>
              <a:rPr lang="fr-FR" dirty="0">
                <a:sym typeface="Wingdings" pitchFamily="2" charset="2"/>
              </a:rPr>
              <a:t></a:t>
            </a:r>
            <a:r>
              <a:rPr lang="fr-FR" dirty="0"/>
              <a:t> liste</a:t>
            </a:r>
          </a:p>
        </p:txBody>
      </p:sp>
    </p:spTree>
    <p:extLst>
      <p:ext uri="{BB962C8B-B14F-4D97-AF65-F5344CB8AC3E}">
        <p14:creationId xmlns:p14="http://schemas.microsoft.com/office/powerpoint/2010/main" val="237987578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114800"/>
          </a:xfrm>
        </p:spPr>
        <p:txBody>
          <a:bodyPr/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map2(flats,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colnames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(flats),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     ~ {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       res &lt;- c(sum(is.na(.x)),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                length(unique(.x)))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       names(res) &lt;- 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          c(paste("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Nb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NA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dans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",.y),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            paste("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Nb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valeurs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de",.y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))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       return(res)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     })</a:t>
            </a:r>
            <a:endParaRPr lang="fr-FR" sz="2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54416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A93C23F-3CCC-479D-9C56-A1189ADFB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132856"/>
            <a:ext cx="57721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5153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2.5- Fonctions de {</a:t>
            </a:r>
            <a:r>
              <a:rPr lang="fr-FR" dirty="0" err="1"/>
              <a:t>purrr</a:t>
            </a:r>
            <a:r>
              <a:rPr lang="fr-FR" dirty="0"/>
              <a:t>} (3/3)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Fonctions ne produisant pas de résultat (exports, graphiques par exemple) itérées avec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walk</a:t>
            </a:r>
            <a:r>
              <a:rPr lang="fr-FR" dirty="0"/>
              <a:t> et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walk2</a:t>
            </a:r>
          </a:p>
          <a:p>
            <a:endParaRPr lang="fr-FR" dirty="0">
              <a:latin typeface="Courier New" pitchFamily="49" charset="0"/>
              <a:cs typeface="Courier New" pitchFamily="49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722008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A42CA94-D2C1-4A79-A4A9-38E897BEA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450" y="1985741"/>
            <a:ext cx="3447457" cy="2160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82507E0-F5BB-4F97-95A7-5874C01DD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451" y="4085832"/>
            <a:ext cx="3447457" cy="216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5F264D7-33C6-4FC6-9158-DEA29260C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429000"/>
            <a:ext cx="50292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0703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4BC2F31-2B7E-45B6-B204-52E5DDE1E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284984"/>
            <a:ext cx="4791075" cy="11144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6D11F54-CFDA-4105-8075-52F432C03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030" y="4084676"/>
            <a:ext cx="3447458" cy="216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1F6AEDE-3B27-4CF4-9E55-E99C4068C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7030" y="1845064"/>
            <a:ext cx="3447458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768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0"/>
            <a:ext cx="6172200" cy="1600200"/>
          </a:xfrm>
        </p:spPr>
        <p:txBody>
          <a:bodyPr/>
          <a:lstStyle/>
          <a:p>
            <a:pPr algn="l" eaLnBrk="1" hangingPunct="1"/>
            <a:r>
              <a:rPr lang="fr-FR" dirty="0"/>
              <a:t>3- Tableaux statistiques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B379AE2-3DC8-4913-862A-6F63E13E8E64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5220072" y="3502272"/>
            <a:ext cx="3921334" cy="197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988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A5D2351-4790-489F-B524-08D7B0C3E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3.1- Construire un tableau (1/2)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289E899-AFC1-4E33-9AD2-12F499E8D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Faire les calculs via {</a:t>
            </a:r>
            <a:r>
              <a:rPr lang="fr-FR" dirty="0" err="1"/>
              <a:t>dplyr</a:t>
            </a:r>
            <a:r>
              <a:rPr lang="fr-FR" dirty="0"/>
              <a:t>}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Organiser la disposition du tableau (transpositions) via {</a:t>
            </a:r>
            <a:r>
              <a:rPr lang="fr-FR" dirty="0" err="1"/>
              <a:t>tidyr</a:t>
            </a:r>
            <a:r>
              <a:rPr lang="fr-FR" dirty="0"/>
              <a:t>} ou {reshape2}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Mettre en forme le </a:t>
            </a:r>
            <a:r>
              <a:rPr lang="fr-FR" dirty="0" err="1"/>
              <a:t>data.frame</a:t>
            </a:r>
            <a:r>
              <a:rPr lang="fr-FR" dirty="0"/>
              <a:t> obtenu (bordures, couleurs, en-têtes) via {</a:t>
            </a:r>
            <a:r>
              <a:rPr lang="fr-FR" dirty="0" err="1"/>
              <a:t>flextable</a:t>
            </a:r>
            <a:r>
              <a:rPr lang="fr-FR" dirty="0"/>
              <a:t>} ou {</a:t>
            </a:r>
            <a:r>
              <a:rPr lang="fr-FR" dirty="0" err="1"/>
              <a:t>formattable</a:t>
            </a:r>
            <a:r>
              <a:rPr lang="fr-FR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43283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72B3EC2-79CE-40F3-ABE8-010682F05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-799"/>
          <a:stretch/>
        </p:blipFill>
        <p:spPr>
          <a:xfrm>
            <a:off x="3151981" y="1628800"/>
            <a:ext cx="3724275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2346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71F61E-D4CB-463A-87A0-761DEDC23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3.1- Construire un tableau (2/2)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0B1467-03E1-40A6-B95B-7BC31F19B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Deux packages pour mettre en forme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{</a:t>
            </a:r>
            <a:r>
              <a:rPr lang="fr-FR" dirty="0" err="1"/>
              <a:t>flextable</a:t>
            </a:r>
            <a:r>
              <a:rPr lang="fr-FR" dirty="0"/>
              <a:t>} s’insère mieux dans les documents Word/PowerPoint créés avec {</a:t>
            </a:r>
            <a:r>
              <a:rPr lang="fr-FR" dirty="0" err="1"/>
              <a:t>officer</a:t>
            </a:r>
            <a:r>
              <a:rPr lang="fr-FR" dirty="0"/>
              <a:t>}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{</a:t>
            </a:r>
            <a:r>
              <a:rPr lang="fr-FR" dirty="0" err="1"/>
              <a:t>formattable</a:t>
            </a:r>
            <a:r>
              <a:rPr lang="fr-FR" dirty="0"/>
              <a:t>} s’insère mieux dans des documents HTML ou </a:t>
            </a:r>
            <a:r>
              <a:rPr lang="fr-FR" dirty="0" err="1"/>
              <a:t>Markdown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26302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3DCDF7D-5A68-44CA-AF86-C87E4B016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79" y="1556792"/>
            <a:ext cx="7058025" cy="38290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4CCAE2D-5AF2-4170-BE38-CE4502CF1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4922258"/>
            <a:ext cx="42481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4465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72FFAB0-9DBE-42E5-B20C-FDD93F9D6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6724650" cy="29337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002B4F8-1DDA-40B7-9C44-9B24F94C8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604087"/>
            <a:ext cx="85629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1638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3.2- Package {</a:t>
            </a:r>
            <a:r>
              <a:rPr lang="fr-FR" dirty="0" err="1"/>
              <a:t>flextable</a:t>
            </a:r>
            <a:r>
              <a:rPr lang="fr-FR" dirty="0"/>
              <a:t>} (1/9)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09120"/>
          </a:xfrm>
        </p:spPr>
        <p:txBody>
          <a:bodyPr>
            <a:normAutofit/>
          </a:bodyPr>
          <a:lstStyle/>
          <a:p>
            <a:r>
              <a:rPr lang="fr-FR" sz="2800" dirty="0"/>
              <a:t>Création d’un nouveau tableau</a:t>
            </a:r>
          </a:p>
          <a:p>
            <a:pPr marL="0" indent="0">
              <a:buNone/>
            </a:pPr>
            <a:r>
              <a:rPr lang="fr-FR" sz="2800" dirty="0">
                <a:latin typeface="Courier New" pitchFamily="49" charset="0"/>
                <a:cs typeface="Courier New" pitchFamily="49" charset="0"/>
              </a:rPr>
              <a:t>tab &lt;- </a:t>
            </a: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flextable</a:t>
            </a:r>
            <a:r>
              <a:rPr lang="fr-FR" sz="2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data.frame</a:t>
            </a:r>
            <a:endParaRPr lang="fr-FR" sz="2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fr-FR" sz="2800" dirty="0">
                <a:latin typeface="Courier New" pitchFamily="49" charset="0"/>
                <a:cs typeface="Courier New" pitchFamily="49" charset="0"/>
              </a:rPr>
              <a:t>      &lt; , </a:t>
            </a: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col_keys</a:t>
            </a:r>
            <a:r>
              <a:rPr lang="fr-FR" sz="28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vecteur_noms_var</a:t>
            </a:r>
            <a:r>
              <a:rPr lang="fr-FR" sz="2800" dirty="0">
                <a:latin typeface="Courier New" pitchFamily="49" charset="0"/>
                <a:cs typeface="Courier New" pitchFamily="49" charset="0"/>
              </a:rPr>
              <a:t> &gt; )</a:t>
            </a:r>
          </a:p>
          <a:p>
            <a:endParaRPr lang="fr-FR" sz="2800" dirty="0"/>
          </a:p>
          <a:p>
            <a:r>
              <a:rPr lang="fr-FR" sz="2800" dirty="0"/>
              <a:t>Insertion d’un tableau</a:t>
            </a:r>
          </a:p>
          <a:p>
            <a:pPr marL="0" indent="0">
              <a:buNone/>
            </a:pPr>
            <a:r>
              <a:rPr lang="fr-FR" sz="2800" dirty="0">
                <a:latin typeface="Courier New" pitchFamily="49" charset="0"/>
                <a:cs typeface="Courier New" pitchFamily="49" charset="0"/>
              </a:rPr>
              <a:t>tab # pour </a:t>
            </a: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Rmarkdown</a:t>
            </a:r>
            <a:endParaRPr lang="fr-FR" sz="2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fr-FR" sz="2800" dirty="0">
                <a:latin typeface="Courier New" pitchFamily="49" charset="0"/>
                <a:cs typeface="Courier New" pitchFamily="49" charset="0"/>
              </a:rPr>
              <a:t>doc &lt;- </a:t>
            </a: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body_add_flextable</a:t>
            </a:r>
            <a:r>
              <a:rPr lang="fr-FR" sz="2800" dirty="0">
                <a:latin typeface="Courier New" pitchFamily="49" charset="0"/>
                <a:cs typeface="Courier New" pitchFamily="49" charset="0"/>
              </a:rPr>
              <a:t>(doc, tab)</a:t>
            </a:r>
          </a:p>
          <a:p>
            <a:pPr marL="0" indent="0">
              <a:buNone/>
            </a:pP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ppt</a:t>
            </a:r>
            <a:r>
              <a:rPr lang="fr-FR" sz="2800" dirty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ph_with_flextable</a:t>
            </a:r>
            <a:r>
              <a:rPr lang="fr-FR" sz="2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ppt</a:t>
            </a:r>
            <a:r>
              <a:rPr lang="fr-FR" sz="2800" dirty="0">
                <a:latin typeface="Courier New" pitchFamily="49" charset="0"/>
                <a:cs typeface="Courier New" pitchFamily="49" charset="0"/>
              </a:rPr>
              <a:t>, tab,</a:t>
            </a:r>
          </a:p>
          <a:p>
            <a:pPr marL="0" indent="0">
              <a:buNone/>
            </a:pPr>
            <a:r>
              <a:rPr lang="fr-FR" sz="2800" dirty="0">
                <a:latin typeface="Courier New" pitchFamily="49" charset="0"/>
                <a:cs typeface="Courier New" pitchFamily="49" charset="0"/>
              </a:rPr>
              <a:t>          type="body") # pour {</a:t>
            </a: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officer</a:t>
            </a:r>
            <a:r>
              <a:rPr lang="fr-FR" sz="28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5893545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8B40E35-7594-4548-B3EC-9288035D3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916832"/>
            <a:ext cx="3524250" cy="90487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8416306-7AFB-445F-8A07-24E956E5D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3501008"/>
            <a:ext cx="50101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3490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3.2- Package {</a:t>
            </a:r>
            <a:r>
              <a:rPr lang="fr-FR" dirty="0" err="1"/>
              <a:t>flextable</a:t>
            </a:r>
            <a:r>
              <a:rPr lang="fr-FR" dirty="0"/>
              <a:t>} (2/9)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5113784"/>
          </a:xfrm>
        </p:spPr>
        <p:txBody>
          <a:bodyPr>
            <a:normAutofit fontScale="92500" lnSpcReduction="20000"/>
          </a:bodyPr>
          <a:lstStyle/>
          <a:p>
            <a:r>
              <a:rPr lang="fr-FR" sz="2800" dirty="0"/>
              <a:t>Changement du texte des en-têtes</a:t>
            </a:r>
          </a:p>
          <a:p>
            <a:pPr marL="0" indent="0">
              <a:buNone/>
            </a:pPr>
            <a:r>
              <a:rPr lang="fr-FR" sz="2800" dirty="0">
                <a:latin typeface="Courier New" pitchFamily="49" charset="0"/>
                <a:cs typeface="Courier New" pitchFamily="49" charset="0"/>
              </a:rPr>
              <a:t>%&gt;% </a:t>
            </a: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set_header_labels</a:t>
            </a:r>
            <a:r>
              <a:rPr lang="fr-FR" sz="2800" dirty="0">
                <a:latin typeface="Courier New" pitchFamily="49" charset="0"/>
                <a:cs typeface="Courier New" pitchFamily="49" charset="0"/>
              </a:rPr>
              <a:t>(</a:t>
            </a:r>
          </a:p>
          <a:p>
            <a:r>
              <a:rPr lang="fr-FR" sz="2800" dirty="0">
                <a:latin typeface="Courier New" pitchFamily="49" charset="0"/>
                <a:cs typeface="Courier New" pitchFamily="49" charset="0"/>
              </a:rPr>
              <a:t>           c(var1="texte1", </a:t>
            </a:r>
          </a:p>
          <a:p>
            <a:r>
              <a:rPr lang="fr-FR" sz="2800" dirty="0">
                <a:latin typeface="Courier New" pitchFamily="49" charset="0"/>
                <a:cs typeface="Courier New" pitchFamily="49" charset="0"/>
              </a:rPr>
              <a:t>             var2="texte2", … ))</a:t>
            </a:r>
          </a:p>
          <a:p>
            <a:endParaRPr lang="fr-FR" sz="2800" dirty="0"/>
          </a:p>
          <a:p>
            <a:r>
              <a:rPr lang="fr-FR" sz="2800" dirty="0"/>
              <a:t>Ajout d’une ligne d’en-tête (toute la largeur)</a:t>
            </a:r>
          </a:p>
          <a:p>
            <a:pPr marL="0" indent="0">
              <a:buNone/>
            </a:pPr>
            <a:r>
              <a:rPr lang="fr-FR" sz="2800" dirty="0">
                <a:latin typeface="Courier New" pitchFamily="49" charset="0"/>
                <a:cs typeface="Courier New" pitchFamily="49" charset="0"/>
              </a:rPr>
              <a:t>%&gt;% </a:t>
            </a: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add_header_lines</a:t>
            </a:r>
            <a:r>
              <a:rPr lang="fr-FR" sz="2800" dirty="0">
                <a:latin typeface="Courier New" pitchFamily="49" charset="0"/>
                <a:cs typeface="Courier New" pitchFamily="49" charset="0"/>
              </a:rPr>
              <a:t>(top=TRUE|FALSE,</a:t>
            </a:r>
          </a:p>
          <a:p>
            <a:pPr marL="0" indent="0">
              <a:buNone/>
            </a:pPr>
            <a:r>
              <a:rPr lang="fr-FR" sz="2800" dirty="0">
                <a:latin typeface="Courier New" pitchFamily="49" charset="0"/>
                <a:cs typeface="Courier New" pitchFamily="49" charset="0"/>
              </a:rPr>
              <a:t>                     "texte")</a:t>
            </a:r>
          </a:p>
          <a:p>
            <a:r>
              <a:rPr lang="fr-FR" sz="2800" dirty="0"/>
              <a:t>Ajout d’une ligne d’en-tête (fractionnée)</a:t>
            </a:r>
          </a:p>
          <a:p>
            <a:pPr marL="0" indent="0">
              <a:buNone/>
            </a:pPr>
            <a:r>
              <a:rPr lang="fr-FR" sz="2800" dirty="0">
                <a:latin typeface="Courier New" pitchFamily="49" charset="0"/>
                <a:cs typeface="Courier New" pitchFamily="49" charset="0"/>
              </a:rPr>
              <a:t>%&gt;% </a:t>
            </a: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add_header_row</a:t>
            </a:r>
            <a:r>
              <a:rPr lang="fr-FR" sz="2800" dirty="0">
                <a:latin typeface="Courier New" pitchFamily="49" charset="0"/>
                <a:cs typeface="Courier New" pitchFamily="49" charset="0"/>
              </a:rPr>
              <a:t>(top=TRUE|FALSE,</a:t>
            </a:r>
          </a:p>
          <a:p>
            <a:r>
              <a:rPr lang="fr-FR" sz="2800" dirty="0">
                <a:latin typeface="Courier New" pitchFamily="49" charset="0"/>
                <a:cs typeface="Courier New" pitchFamily="49" charset="0"/>
              </a:rPr>
              <a:t>                   c("texte1", </a:t>
            </a:r>
          </a:p>
          <a:p>
            <a:r>
              <a:rPr lang="fr-FR" sz="2800" dirty="0">
                <a:latin typeface="Courier New" pitchFamily="49" charset="0"/>
                <a:cs typeface="Courier New" pitchFamily="49" charset="0"/>
              </a:rPr>
              <a:t>                     "texte2",…))</a:t>
            </a:r>
          </a:p>
        </p:txBody>
      </p:sp>
    </p:spTree>
    <p:extLst>
      <p:ext uri="{BB962C8B-B14F-4D97-AF65-F5344CB8AC3E}">
        <p14:creationId xmlns:p14="http://schemas.microsoft.com/office/powerpoint/2010/main" val="126416925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90C42AE-049F-4735-9F3B-5EC0E29DD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7334250" cy="30861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C3AD2DB-D555-44CB-915D-AF6E85ECC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4653136"/>
            <a:ext cx="460057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4626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3.2- Package {</a:t>
            </a:r>
            <a:r>
              <a:rPr lang="fr-FR" dirty="0" err="1"/>
              <a:t>flextable</a:t>
            </a:r>
            <a:r>
              <a:rPr lang="fr-FR" dirty="0"/>
              <a:t>} (3/9)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fr-FR" dirty="0"/>
              <a:t>Fusion de cellules avec valeurs consécutives identiques</a:t>
            </a:r>
          </a:p>
          <a:p>
            <a:pPr lvl="1"/>
            <a:r>
              <a:rPr lang="fr-FR" dirty="0"/>
              <a:t>Verticalement (j </a:t>
            </a:r>
            <a:r>
              <a:rPr lang="fr-FR" dirty="0">
                <a:sym typeface="Wingdings" pitchFamily="2" charset="2"/>
              </a:rPr>
              <a:t> </a:t>
            </a:r>
            <a:r>
              <a:rPr lang="fr-FR" dirty="0" err="1">
                <a:sym typeface="Wingdings" pitchFamily="2" charset="2"/>
              </a:rPr>
              <a:t>n°s</a:t>
            </a:r>
            <a:r>
              <a:rPr lang="fr-FR" dirty="0">
                <a:sym typeface="Wingdings" pitchFamily="2" charset="2"/>
              </a:rPr>
              <a:t> ou noms de colonnes)</a:t>
            </a:r>
            <a:endParaRPr lang="fr-FR" dirty="0"/>
          </a:p>
          <a:p>
            <a:pPr marL="457200" lvl="1" indent="0">
              <a:buNone/>
            </a:pPr>
            <a:r>
              <a:rPr lang="fr-FR" dirty="0">
                <a:latin typeface="Courier New" pitchFamily="49" charset="0"/>
                <a:cs typeface="Courier New" pitchFamily="49" charset="0"/>
              </a:rPr>
              <a:t>%&gt;%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merge_v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(&lt; j=vecteur &gt;)</a:t>
            </a:r>
            <a:endParaRPr lang="fr-FR" dirty="0"/>
          </a:p>
          <a:p>
            <a:pPr lvl="1"/>
            <a:r>
              <a:rPr lang="fr-FR" dirty="0"/>
              <a:t>Horizontalement (i </a:t>
            </a:r>
            <a:r>
              <a:rPr lang="fr-FR" dirty="0">
                <a:sym typeface="Wingdings" pitchFamily="2" charset="2"/>
              </a:rPr>
              <a:t> </a:t>
            </a:r>
            <a:r>
              <a:rPr lang="fr-FR" dirty="0" err="1">
                <a:sym typeface="Wingdings" pitchFamily="2" charset="2"/>
              </a:rPr>
              <a:t>n°s</a:t>
            </a:r>
            <a:r>
              <a:rPr lang="fr-FR" dirty="0">
                <a:sym typeface="Wingdings" pitchFamily="2" charset="2"/>
              </a:rPr>
              <a:t> de lignes)</a:t>
            </a:r>
            <a:endParaRPr lang="fr-FR" dirty="0"/>
          </a:p>
          <a:p>
            <a:pPr marL="457200" lvl="1" indent="0">
              <a:buNone/>
            </a:pPr>
            <a:r>
              <a:rPr lang="fr-FR" dirty="0">
                <a:latin typeface="Courier New" pitchFamily="49" charset="0"/>
                <a:cs typeface="Courier New" pitchFamily="49" charset="0"/>
              </a:rPr>
              <a:t>%&gt;%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merge_h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(part=…,&lt; i=vecteur &gt;)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79512" y="5517232"/>
          <a:ext cx="1800201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0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58">
                <a:tc>
                  <a:txBody>
                    <a:bodyPr/>
                    <a:lstStyle/>
                    <a:p>
                      <a:r>
                        <a:rPr lang="fr-FR" dirty="0"/>
                        <a:t>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558">
                <a:tc>
                  <a:txBody>
                    <a:bodyPr/>
                    <a:lstStyle/>
                    <a:p>
                      <a:r>
                        <a:rPr lang="fr-FR" dirty="0"/>
                        <a:t>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558">
                <a:tc>
                  <a:txBody>
                    <a:bodyPr/>
                    <a:lstStyle/>
                    <a:p>
                      <a:r>
                        <a:rPr lang="fr-FR" dirty="0"/>
                        <a:t>B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3491880" y="5229200"/>
          <a:ext cx="1800201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0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58">
                <a:tc rowSpan="2">
                  <a:txBody>
                    <a:bodyPr/>
                    <a:lstStyle/>
                    <a:p>
                      <a:r>
                        <a:rPr lang="fr-FR" dirty="0"/>
                        <a:t>A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558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558">
                <a:tc>
                  <a:txBody>
                    <a:bodyPr/>
                    <a:lstStyle/>
                    <a:p>
                      <a:r>
                        <a:rPr lang="fr-FR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7092280" y="5589240"/>
          <a:ext cx="1800201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0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5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558">
                <a:tc>
                  <a:txBody>
                    <a:bodyPr/>
                    <a:lstStyle/>
                    <a:p>
                      <a:r>
                        <a:rPr lang="fr-FR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558">
                <a:tc>
                  <a:txBody>
                    <a:bodyPr/>
                    <a:lstStyle/>
                    <a:p>
                      <a:r>
                        <a:rPr lang="fr-FR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" name="Connecteur en angle 7"/>
          <p:cNvCxnSpPr>
            <a:stCxn id="4" idx="0"/>
            <a:endCxn id="5" idx="1"/>
          </p:cNvCxnSpPr>
          <p:nvPr/>
        </p:nvCxnSpPr>
        <p:spPr>
          <a:xfrm rot="16200000" flipH="1">
            <a:off x="2155442" y="4441402"/>
            <a:ext cx="260608" cy="2412268"/>
          </a:xfrm>
          <a:prstGeom prst="bentConnector4">
            <a:avLst>
              <a:gd name="adj1" fmla="val -87718"/>
              <a:gd name="adj2" fmla="val 68657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en angle 8"/>
          <p:cNvCxnSpPr>
            <a:stCxn id="4" idx="2"/>
            <a:endCxn id="6" idx="1"/>
          </p:cNvCxnSpPr>
          <p:nvPr/>
        </p:nvCxnSpPr>
        <p:spPr>
          <a:xfrm rot="5400000" flipH="1" flipV="1">
            <a:off x="3847630" y="3369862"/>
            <a:ext cx="476632" cy="6012668"/>
          </a:xfrm>
          <a:prstGeom prst="bentConnector4">
            <a:avLst>
              <a:gd name="adj1" fmla="val -26106"/>
              <a:gd name="adj2" fmla="val 76928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547664" y="4900518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ourier New" pitchFamily="49" charset="0"/>
                <a:cs typeface="Courier New" pitchFamily="49" charset="0"/>
              </a:rPr>
              <a:t>merge_v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724128" y="5784196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ourier New" pitchFamily="49" charset="0"/>
                <a:cs typeface="Courier New" pitchFamily="49" charset="0"/>
              </a:rPr>
              <a:t>merge_h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87654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0EB3F8A-5872-4180-98A2-696E89F87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12509"/>
            <a:ext cx="4267200" cy="14478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ADC15A1-F266-47E8-BF2E-0FB9722B2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3933056"/>
            <a:ext cx="43815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094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3.2- Package {</a:t>
            </a:r>
            <a:r>
              <a:rPr lang="fr-FR" dirty="0" err="1"/>
              <a:t>flextable</a:t>
            </a:r>
            <a:r>
              <a:rPr lang="fr-FR" dirty="0"/>
              <a:t>} (4/9)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67544" y="2060848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1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Fonction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Modifie la mise en forme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bg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Couleur</a:t>
                      </a:r>
                      <a:r>
                        <a:rPr lang="fr-FR" baseline="0" dirty="0"/>
                        <a:t> de fond de la cellule</a:t>
                      </a:r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color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Couleur de la police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bold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Graisse</a:t>
                      </a:r>
                      <a:r>
                        <a:rPr lang="fr-FR" baseline="0" dirty="0"/>
                        <a:t> de la police</a:t>
                      </a:r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italic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Inclinaison</a:t>
                      </a:r>
                      <a:r>
                        <a:rPr lang="fr-FR" baseline="0" dirty="0"/>
                        <a:t> de la police</a:t>
                      </a:r>
                      <a:endParaRPr lang="fr-F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fontsize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Taille de la police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width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Largeur d’une colonne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border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Aspect de la bordure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align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Justification (gauche, centré, droite)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theme_box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Ajoute toutes les bordures au tableau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490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1B33A8E-9BCF-45B0-9030-515D701C4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849" y="3897585"/>
            <a:ext cx="5743575" cy="27717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E6822BD-DDE7-4F65-B2AA-9A475A7E5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783457"/>
            <a:ext cx="6410325" cy="19335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712892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3.2- Package {</a:t>
            </a:r>
            <a:r>
              <a:rPr lang="fr-FR" dirty="0" err="1"/>
              <a:t>flextable</a:t>
            </a:r>
            <a:r>
              <a:rPr lang="fr-FR" dirty="0"/>
              <a:t>} (5/9)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/>
              <a:t>Mise en forme conditionnelle</a:t>
            </a:r>
          </a:p>
          <a:p>
            <a:pPr lvl="1"/>
            <a:r>
              <a:rPr lang="fr-FR" sz="2400" dirty="0"/>
              <a:t>Les fonctions précédentes utilisent des arguments i (lignes concernées) et j (colonnes concernées)</a:t>
            </a:r>
          </a:p>
          <a:p>
            <a:pPr lvl="1"/>
            <a:r>
              <a:rPr lang="fr-FR" sz="2400" dirty="0"/>
              <a:t>Possibilité d’indiquer dans i ou j une condition (</a:t>
            </a:r>
            <a:r>
              <a:rPr lang="fr-FR" sz="2400" dirty="0">
                <a:latin typeface="Courier New" pitchFamily="49" charset="0"/>
                <a:cs typeface="Courier New" pitchFamily="49" charset="0"/>
              </a:rPr>
              <a:t>i=~condition</a:t>
            </a:r>
            <a:r>
              <a:rPr lang="fr-FR" sz="2400" dirty="0"/>
              <a:t>, </a:t>
            </a:r>
            <a:r>
              <a:rPr lang="fr-FR" sz="2400" dirty="0">
                <a:latin typeface="Courier New" pitchFamily="49" charset="0"/>
                <a:cs typeface="Courier New" pitchFamily="49" charset="0"/>
              </a:rPr>
              <a:t>j=~condition</a:t>
            </a:r>
            <a:r>
              <a:rPr lang="fr-FR" sz="2400" dirty="0"/>
              <a:t>) pour l’application de la mise en forme</a:t>
            </a:r>
          </a:p>
          <a:p>
            <a:pPr lvl="1"/>
            <a:r>
              <a:rPr lang="fr-FR" sz="2400" dirty="0"/>
              <a:t>Possibilité de restreindre la mise en forme à une partie du tableau (i ou j = </a:t>
            </a:r>
            <a:r>
              <a:rPr lang="fr-FR" sz="2400" dirty="0" err="1"/>
              <a:t>n°s</a:t>
            </a:r>
            <a:r>
              <a:rPr lang="fr-FR" sz="2400" dirty="0"/>
              <a:t> de lignes / colonnes, </a:t>
            </a:r>
            <a:r>
              <a:rPr lang="fr-FR" sz="2400" dirty="0">
                <a:latin typeface="Courier New" pitchFamily="49" charset="0"/>
                <a:cs typeface="Courier New" pitchFamily="49" charset="0"/>
              </a:rPr>
              <a:t>j=~</a:t>
            </a:r>
            <a:r>
              <a:rPr lang="fr-FR" sz="2400" dirty="0" err="1">
                <a:latin typeface="Courier New" pitchFamily="49" charset="0"/>
                <a:cs typeface="Courier New" pitchFamily="49" charset="0"/>
              </a:rPr>
              <a:t>colA+colB+colC</a:t>
            </a:r>
            <a:r>
              <a:rPr lang="fr-FR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805192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07" y="3412884"/>
            <a:ext cx="6850348" cy="208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3.2- Package {</a:t>
            </a:r>
            <a:r>
              <a:rPr lang="fr-FR" dirty="0" err="1"/>
              <a:t>flextable</a:t>
            </a:r>
            <a:r>
              <a:rPr lang="fr-FR" dirty="0"/>
              <a:t>} (6/9)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Paramètres pour les fonctions de mise en forme</a:t>
            </a:r>
          </a:p>
        </p:txBody>
      </p:sp>
      <p:sp>
        <p:nvSpPr>
          <p:cNvPr id="4" name="Accolade ouvrante 3"/>
          <p:cNvSpPr/>
          <p:nvPr/>
        </p:nvSpPr>
        <p:spPr>
          <a:xfrm>
            <a:off x="1103274" y="5225095"/>
            <a:ext cx="90010" cy="288032"/>
          </a:xfrm>
          <a:prstGeom prst="leftBrace">
            <a:avLst>
              <a:gd name="adj1" fmla="val 64028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ccolade ouvrante 5"/>
          <p:cNvSpPr/>
          <p:nvPr/>
        </p:nvSpPr>
        <p:spPr>
          <a:xfrm>
            <a:off x="1103273" y="3477223"/>
            <a:ext cx="90010" cy="498014"/>
          </a:xfrm>
          <a:prstGeom prst="leftBrace">
            <a:avLst>
              <a:gd name="adj1" fmla="val 64028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ccolade ouvrante 7"/>
          <p:cNvSpPr/>
          <p:nvPr/>
        </p:nvSpPr>
        <p:spPr>
          <a:xfrm flipH="1">
            <a:off x="8110356" y="3975237"/>
            <a:ext cx="153834" cy="1249858"/>
          </a:xfrm>
          <a:prstGeom prst="leftBrace">
            <a:avLst>
              <a:gd name="adj1" fmla="val 64028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30681" y="2870785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Courier New" pitchFamily="49" charset="0"/>
                <a:cs typeface="Courier New" pitchFamily="49" charset="0"/>
              </a:rPr>
              <a:t>type="header"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391983" y="5690589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Courier New" pitchFamily="49" charset="0"/>
                <a:cs typeface="Courier New" pitchFamily="49" charset="0"/>
              </a:rPr>
              <a:t>type="body"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919375" y="5819866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Courier New" pitchFamily="49" charset="0"/>
                <a:cs typeface="Courier New" pitchFamily="49" charset="0"/>
              </a:rPr>
              <a:t>type="</a:t>
            </a:r>
            <a:r>
              <a:rPr lang="fr-FR" sz="2400" dirty="0" err="1">
                <a:latin typeface="Courier New" pitchFamily="49" charset="0"/>
                <a:cs typeface="Courier New" pitchFamily="49" charset="0"/>
              </a:rPr>
              <a:t>footer</a:t>
            </a:r>
            <a:r>
              <a:rPr lang="fr-FR" sz="2400" dirty="0">
                <a:latin typeface="Courier New" pitchFamily="49" charset="0"/>
                <a:cs typeface="Courier New" pitchFamily="49" charset="0"/>
              </a:rPr>
              <a:t>"</a:t>
            </a:r>
          </a:p>
        </p:txBody>
      </p:sp>
      <p:cxnSp>
        <p:nvCxnSpPr>
          <p:cNvPr id="12" name="Connecteur en angle 11"/>
          <p:cNvCxnSpPr>
            <a:stCxn id="11" idx="1"/>
            <a:endCxn id="4" idx="1"/>
          </p:cNvCxnSpPr>
          <p:nvPr/>
        </p:nvCxnSpPr>
        <p:spPr>
          <a:xfrm rot="10800000" flipH="1">
            <a:off x="919374" y="5369111"/>
            <a:ext cx="183899" cy="681588"/>
          </a:xfrm>
          <a:prstGeom prst="bentConnector3">
            <a:avLst>
              <a:gd name="adj1" fmla="val -124307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cteur en angle 14"/>
          <p:cNvCxnSpPr>
            <a:stCxn id="6" idx="1"/>
            <a:endCxn id="5" idx="1"/>
          </p:cNvCxnSpPr>
          <p:nvPr/>
        </p:nvCxnSpPr>
        <p:spPr>
          <a:xfrm rot="10800000">
            <a:off x="730681" y="3101618"/>
            <a:ext cx="372592" cy="624612"/>
          </a:xfrm>
          <a:prstGeom prst="bentConnector3">
            <a:avLst>
              <a:gd name="adj1" fmla="val 161354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necteur en angle 20"/>
          <p:cNvCxnSpPr>
            <a:stCxn id="8" idx="1"/>
            <a:endCxn id="10" idx="3"/>
          </p:cNvCxnSpPr>
          <p:nvPr/>
        </p:nvCxnSpPr>
        <p:spPr>
          <a:xfrm>
            <a:off x="8264190" y="4600166"/>
            <a:ext cx="340258" cy="1321256"/>
          </a:xfrm>
          <a:prstGeom prst="bentConnector3">
            <a:avLst>
              <a:gd name="adj1" fmla="val 167184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Accolade ouvrante 23"/>
          <p:cNvSpPr/>
          <p:nvPr/>
        </p:nvSpPr>
        <p:spPr>
          <a:xfrm rot="5400000" flipH="1">
            <a:off x="5060657" y="4643073"/>
            <a:ext cx="92041" cy="1533415"/>
          </a:xfrm>
          <a:prstGeom prst="leftBrace">
            <a:avLst>
              <a:gd name="adj1" fmla="val 64028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5504534" y="6279703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Courier New" pitchFamily="49" charset="0"/>
                <a:cs typeface="Courier New" pitchFamily="49" charset="0"/>
              </a:rPr>
              <a:t>j=3</a:t>
            </a:r>
          </a:p>
        </p:txBody>
      </p:sp>
      <p:cxnSp>
        <p:nvCxnSpPr>
          <p:cNvPr id="26" name="Connecteur en angle 25"/>
          <p:cNvCxnSpPr>
            <a:stCxn id="24" idx="1"/>
            <a:endCxn id="25" idx="1"/>
          </p:cNvCxnSpPr>
          <p:nvPr/>
        </p:nvCxnSpPr>
        <p:spPr>
          <a:xfrm rot="16200000" flipH="1">
            <a:off x="4778238" y="5784239"/>
            <a:ext cx="1054735" cy="397857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Accolade ouvrante 32"/>
          <p:cNvSpPr/>
          <p:nvPr/>
        </p:nvSpPr>
        <p:spPr>
          <a:xfrm>
            <a:off x="1119283" y="4278912"/>
            <a:ext cx="90010" cy="288032"/>
          </a:xfrm>
          <a:prstGeom prst="leftBrace">
            <a:avLst>
              <a:gd name="adj1" fmla="val 64028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198246" y="4194527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Courier New" pitchFamily="49" charset="0"/>
                <a:cs typeface="Courier New" pitchFamily="49" charset="0"/>
              </a:rPr>
              <a:t>i=2</a:t>
            </a:r>
          </a:p>
        </p:txBody>
      </p:sp>
      <p:cxnSp>
        <p:nvCxnSpPr>
          <p:cNvPr id="35" name="Connecteur en angle 34"/>
          <p:cNvCxnSpPr>
            <a:stCxn id="34" idx="3"/>
            <a:endCxn id="33" idx="1"/>
          </p:cNvCxnSpPr>
          <p:nvPr/>
        </p:nvCxnSpPr>
        <p:spPr>
          <a:xfrm flipV="1">
            <a:off x="935948" y="4422928"/>
            <a:ext cx="183335" cy="2432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22271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DDDF2C3-F66D-4B22-95F9-FB59B12A6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07" y="1752600"/>
            <a:ext cx="5848350" cy="27051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9E01A05-CE80-4162-9F7A-91691731F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4509588"/>
            <a:ext cx="46291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5244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C826D20-9513-4E8E-8D9F-3382BC321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28800"/>
            <a:ext cx="5562600" cy="41624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80B6E2F-87A8-45F0-A3DC-B7FDDBCC1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5079387"/>
            <a:ext cx="46291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7684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FF53A46-C298-4B5E-A8E0-FD13FE002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3.2- Package {</a:t>
            </a:r>
            <a:r>
              <a:rPr lang="fr-FR" dirty="0" err="1"/>
              <a:t>flextable</a:t>
            </a:r>
            <a:r>
              <a:rPr lang="fr-FR" dirty="0"/>
              <a:t>} (7/9)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DDA7B0-7A24-4182-AFD2-71112974A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Pas d’ajout a posteriori de lignes (hors en-tête et pied de tableau) ou de colonne au </a:t>
            </a:r>
            <a:r>
              <a:rPr lang="fr-FR" dirty="0" err="1"/>
              <a:t>flextable</a:t>
            </a:r>
            <a:endParaRPr lang="fr-FR" dirty="0"/>
          </a:p>
          <a:p>
            <a:endParaRPr lang="fr-FR" dirty="0"/>
          </a:p>
          <a:p>
            <a:r>
              <a:rPr lang="fr-FR" dirty="0"/>
              <a:t>Modification du contenu d’une cellule :</a:t>
            </a:r>
          </a:p>
          <a:p>
            <a:r>
              <a:rPr lang="fr-FR" sz="2800" dirty="0">
                <a:latin typeface="Courier New" pitchFamily="49" charset="0"/>
                <a:cs typeface="Courier New" pitchFamily="49" charset="0"/>
              </a:rPr>
              <a:t>%&gt;% compose(&lt; i=… ,&gt;</a:t>
            </a:r>
          </a:p>
          <a:p>
            <a:r>
              <a:rPr lang="fr-FR" sz="2800" dirty="0">
                <a:latin typeface="Courier New" pitchFamily="49" charset="0"/>
                <a:cs typeface="Courier New" pitchFamily="49" charset="0"/>
              </a:rPr>
              <a:t>            j=… ,</a:t>
            </a:r>
          </a:p>
          <a:p>
            <a:r>
              <a:rPr lang="fr-FR" sz="2800" dirty="0">
                <a:latin typeface="Courier New" pitchFamily="49" charset="0"/>
                <a:cs typeface="Courier New" pitchFamily="49" charset="0"/>
              </a:rPr>
              <a:t>            value=</a:t>
            </a: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as_paragraph</a:t>
            </a:r>
            <a:r>
              <a:rPr lang="fr-FR" sz="2800" dirty="0">
                <a:latin typeface="Courier New" pitchFamily="49" charset="0"/>
                <a:cs typeface="Courier New" pitchFamily="49" charset="0"/>
              </a:rPr>
              <a:t>(…)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54047834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FF53A46-C298-4B5E-A8E0-FD13FE002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3.2- Package {</a:t>
            </a:r>
            <a:r>
              <a:rPr lang="fr-FR" dirty="0" err="1"/>
              <a:t>flextable</a:t>
            </a:r>
            <a:r>
              <a:rPr lang="fr-FR" dirty="0"/>
              <a:t>} (8/9)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DDA7B0-7A24-4182-AFD2-71112974A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/>
              <a:t>Fonction </a:t>
            </a: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as_paragraph</a:t>
            </a:r>
            <a:r>
              <a:rPr lang="fr-FR" sz="2800" dirty="0"/>
              <a:t> = assemblage d’éléments comme contenu de cellule…</a:t>
            </a:r>
          </a:p>
          <a:p>
            <a:pPr marL="400050" lvl="1"/>
            <a:r>
              <a:rPr lang="fr-FR" sz="3200" dirty="0">
                <a:latin typeface="Courier New" pitchFamily="49" charset="0"/>
                <a:cs typeface="Courier New" pitchFamily="49" charset="0"/>
              </a:rPr>
              <a:t>"texte"</a:t>
            </a:r>
          </a:p>
          <a:p>
            <a:pPr marL="400050" lvl="1"/>
            <a:r>
              <a:rPr lang="fr-FR" sz="3200" dirty="0" err="1">
                <a:latin typeface="Courier New" pitchFamily="49" charset="0"/>
                <a:cs typeface="Courier New" pitchFamily="49" charset="0"/>
              </a:rPr>
              <a:t>as_chunk</a:t>
            </a:r>
            <a:r>
              <a:rPr lang="fr-FR" sz="3200" dirty="0">
                <a:latin typeface="Courier New" pitchFamily="49" charset="0"/>
                <a:cs typeface="Courier New" pitchFamily="49" charset="0"/>
              </a:rPr>
              <a:t>(…)</a:t>
            </a:r>
          </a:p>
          <a:p>
            <a:pPr marL="400050" lvl="1"/>
            <a:r>
              <a:rPr lang="fr-FR" sz="3200" dirty="0">
                <a:latin typeface="Courier New" pitchFamily="49" charset="0"/>
                <a:cs typeface="Courier New" pitchFamily="49" charset="0"/>
              </a:rPr>
              <a:t>minibar(val, max=…,</a:t>
            </a:r>
            <a:r>
              <a:rPr lang="fr-FR" sz="3200" dirty="0" err="1">
                <a:latin typeface="Courier New" pitchFamily="49" charset="0"/>
                <a:cs typeface="Courier New" pitchFamily="49" charset="0"/>
              </a:rPr>
              <a:t>color</a:t>
            </a:r>
            <a:r>
              <a:rPr lang="fr-FR" sz="3200" dirty="0">
                <a:latin typeface="Courier New" pitchFamily="49" charset="0"/>
                <a:cs typeface="Courier New" pitchFamily="49" charset="0"/>
              </a:rPr>
              <a:t>=…)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05438139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FF53A46-C298-4B5E-A8E0-FD13FE002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3.2- Package {</a:t>
            </a:r>
            <a:r>
              <a:rPr lang="fr-FR" dirty="0" err="1"/>
              <a:t>flextable</a:t>
            </a:r>
            <a:r>
              <a:rPr lang="fr-FR" dirty="0"/>
              <a:t>} (9/9)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DDA7B0-7A24-4182-AFD2-71112974A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>
                <a:cs typeface="Courier New" pitchFamily="49" charset="0"/>
              </a:rPr>
              <a:t>Fonction </a:t>
            </a: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as_chunk</a:t>
            </a:r>
            <a:r>
              <a:rPr lang="fr-FR" sz="2800" dirty="0">
                <a:cs typeface="Courier New" pitchFamily="49" charset="0"/>
              </a:rPr>
              <a:t> = transmission d’un résultat de fonction</a:t>
            </a:r>
          </a:p>
          <a:p>
            <a:pPr lvl="1"/>
            <a:r>
              <a:rPr lang="fr-FR" sz="2400" dirty="0" err="1">
                <a:latin typeface="Courier New" pitchFamily="49" charset="0"/>
                <a:cs typeface="Courier New" pitchFamily="49" charset="0"/>
              </a:rPr>
              <a:t>prettyNum</a:t>
            </a:r>
            <a:r>
              <a:rPr lang="fr-FR" sz="2400" dirty="0">
                <a:cs typeface="Courier New" pitchFamily="49" charset="0"/>
              </a:rPr>
              <a:t> pour les séparateurs (milliers, décimales)</a:t>
            </a:r>
          </a:p>
          <a:p>
            <a:pPr lvl="1"/>
            <a:r>
              <a:rPr lang="fr-FR" sz="2400" dirty="0" err="1">
                <a:latin typeface="Courier New" pitchFamily="49" charset="0"/>
                <a:cs typeface="Courier New" pitchFamily="49" charset="0"/>
              </a:rPr>
              <a:t>sprintf</a:t>
            </a:r>
            <a:r>
              <a:rPr lang="fr-FR" sz="2400" dirty="0">
                <a:cs typeface="Courier New" pitchFamily="49" charset="0"/>
              </a:rPr>
              <a:t> un formatage plus précis</a:t>
            </a:r>
          </a:p>
          <a:p>
            <a:pPr lvl="1"/>
            <a:r>
              <a:rPr lang="fr-FR" sz="2400" dirty="0">
                <a:cs typeface="Courier New" pitchFamily="49" charset="0"/>
              </a:rPr>
              <a:t>fonction sur mesure (attention, si on utilise les fonctions de formatage de {</a:t>
            </a:r>
            <a:r>
              <a:rPr lang="fr-FR" sz="2400" dirty="0" err="1">
                <a:cs typeface="Courier New" pitchFamily="49" charset="0"/>
              </a:rPr>
              <a:t>formattable</a:t>
            </a:r>
            <a:r>
              <a:rPr lang="fr-FR" sz="2400" dirty="0">
                <a:cs typeface="Courier New" pitchFamily="49" charset="0"/>
              </a:rPr>
              <a:t>} comme percent ou </a:t>
            </a:r>
            <a:r>
              <a:rPr lang="fr-FR" sz="2400" dirty="0" err="1">
                <a:cs typeface="Courier New" pitchFamily="49" charset="0"/>
              </a:rPr>
              <a:t>currency</a:t>
            </a:r>
            <a:r>
              <a:rPr lang="fr-FR" sz="2400" dirty="0">
                <a:cs typeface="Courier New" pitchFamily="49" charset="0"/>
              </a:rPr>
              <a:t>, les retransformer en texte simple)</a:t>
            </a:r>
            <a:endParaRPr lang="fr-FR" sz="2400" dirty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6514771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FAECAA3-ACA6-4CF6-AF59-CEBD3A3DB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12509"/>
            <a:ext cx="7562850" cy="21907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0BE55ED-A570-4018-B8CA-D7CC306D3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5" y="4293096"/>
            <a:ext cx="53244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4554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3.3- Package {</a:t>
            </a:r>
            <a:r>
              <a:rPr lang="fr-FR" dirty="0" err="1"/>
              <a:t>formattable</a:t>
            </a:r>
            <a:r>
              <a:rPr lang="fr-FR" dirty="0"/>
              <a:t>} </a:t>
            </a:r>
            <a:r>
              <a:rPr lang="fr-FR"/>
              <a:t>(1/8)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960240"/>
            <a:ext cx="8507288" cy="3917032"/>
          </a:xfrm>
        </p:spPr>
        <p:txBody>
          <a:bodyPr>
            <a:normAutofit/>
          </a:bodyPr>
          <a:lstStyle/>
          <a:p>
            <a:r>
              <a:rPr lang="fr-FR" sz="2800" dirty="0"/>
              <a:t>Création d’un nouveau tableau</a:t>
            </a:r>
          </a:p>
          <a:p>
            <a:pPr marL="0" indent="0">
              <a:buNone/>
            </a:pPr>
            <a:r>
              <a:rPr lang="fr-FR" sz="2800" dirty="0">
                <a:latin typeface="Courier New" pitchFamily="49" charset="0"/>
                <a:cs typeface="Courier New" pitchFamily="49" charset="0"/>
              </a:rPr>
              <a:t>tab &lt;- </a:t>
            </a: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formattable</a:t>
            </a:r>
            <a:r>
              <a:rPr lang="fr-FR" sz="2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data.frame</a:t>
            </a:r>
            <a:r>
              <a:rPr lang="fr-FR" sz="28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fr-FR" sz="2800" dirty="0"/>
              <a:t>Avec de la mise en forme</a:t>
            </a:r>
          </a:p>
          <a:p>
            <a:pPr marL="0" indent="0">
              <a:buNone/>
            </a:pPr>
            <a:r>
              <a:rPr lang="fr-FR" sz="2800" dirty="0">
                <a:latin typeface="Courier New" pitchFamily="49" charset="0"/>
                <a:cs typeface="Courier New" pitchFamily="49" charset="0"/>
              </a:rPr>
              <a:t>tab &lt;- </a:t>
            </a: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formattable</a:t>
            </a:r>
            <a:r>
              <a:rPr lang="fr-FR" sz="2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data.frame</a:t>
            </a:r>
            <a:r>
              <a:rPr lang="fr-FR" sz="2800" dirty="0">
                <a:latin typeface="Courier New" pitchFamily="49" charset="0"/>
                <a:cs typeface="Courier New" pitchFamily="49" charset="0"/>
              </a:rPr>
              <a:t>, …)</a:t>
            </a:r>
          </a:p>
          <a:p>
            <a:r>
              <a:rPr lang="fr-FR" sz="2800" dirty="0"/>
              <a:t>Insertion d’un tableau</a:t>
            </a:r>
          </a:p>
          <a:p>
            <a:pPr marL="0" indent="0">
              <a:buNone/>
            </a:pP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knitr</a:t>
            </a:r>
            <a:r>
              <a:rPr lang="fr-FR" sz="2800" dirty="0">
                <a:latin typeface="Courier New" pitchFamily="49" charset="0"/>
                <a:cs typeface="Courier New" pitchFamily="49" charset="0"/>
              </a:rPr>
              <a:t>::</a:t>
            </a: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kable</a:t>
            </a:r>
            <a:r>
              <a:rPr lang="fr-FR" sz="2800" dirty="0">
                <a:latin typeface="Courier New" pitchFamily="49" charset="0"/>
                <a:cs typeface="Courier New" pitchFamily="49" charset="0"/>
              </a:rPr>
              <a:t>(tab) # pour </a:t>
            </a: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Rmarkdown</a:t>
            </a:r>
            <a:endParaRPr lang="fr-FR" sz="2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renderFormattable</a:t>
            </a:r>
            <a:r>
              <a:rPr lang="fr-FR" sz="2800" dirty="0">
                <a:latin typeface="Courier New" pitchFamily="49" charset="0"/>
                <a:cs typeface="Courier New" pitchFamily="49" charset="0"/>
              </a:rPr>
              <a:t>(tab) # pour </a:t>
            </a: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Shiny</a:t>
            </a:r>
            <a:endParaRPr lang="fr-FR" sz="28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16246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1844AA8-802F-4C5C-BB0E-F00074C8D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214832"/>
            <a:ext cx="5676900" cy="7048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0061039-080A-44FC-935A-6ADA2A2CE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" y="3284984"/>
            <a:ext cx="9144000" cy="154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68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9B90799-B96C-4298-9D56-EB223DDB4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674496"/>
            <a:ext cx="5688632" cy="50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7395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6D5CA92-8D86-4E4E-8D18-B6DB94E22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11" y="2101072"/>
            <a:ext cx="5019675" cy="8953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66DC5C8-9A3E-430A-9831-7C873016F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4123"/>
            <a:ext cx="9144000" cy="143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2581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3.3- Package {</a:t>
            </a:r>
            <a:r>
              <a:rPr lang="fr-FR" dirty="0" err="1"/>
              <a:t>formattable</a:t>
            </a:r>
            <a:r>
              <a:rPr lang="fr-FR" dirty="0"/>
              <a:t>} (2/8)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8232"/>
            <a:ext cx="8229600" cy="4061048"/>
          </a:xfrm>
        </p:spPr>
        <p:txBody>
          <a:bodyPr>
            <a:normAutofit/>
          </a:bodyPr>
          <a:lstStyle/>
          <a:p>
            <a:r>
              <a:rPr lang="fr-FR" dirty="0"/>
              <a:t>Fonctions de mise en forme</a:t>
            </a:r>
          </a:p>
          <a:p>
            <a:pPr lvl="1"/>
            <a:r>
              <a:rPr lang="fr-FR" dirty="0"/>
              <a:t>Options directement dans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formattable</a:t>
            </a:r>
            <a:r>
              <a:rPr lang="fr-FR" dirty="0"/>
              <a:t> :</a:t>
            </a:r>
          </a:p>
          <a:p>
            <a:pPr lvl="2"/>
            <a:r>
              <a:rPr lang="fr-FR" dirty="0" err="1">
                <a:latin typeface="Courier New" pitchFamily="49" charset="0"/>
                <a:cs typeface="Courier New" pitchFamily="49" charset="0"/>
              </a:rPr>
              <a:t>align</a:t>
            </a:r>
            <a:r>
              <a:rPr lang="fr-FR" dirty="0"/>
              <a:t> vaut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"r"</a:t>
            </a:r>
            <a:r>
              <a:rPr lang="fr-FR" dirty="0"/>
              <a:t>,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"l"</a:t>
            </a:r>
            <a:r>
              <a:rPr lang="fr-FR" dirty="0"/>
              <a:t> ou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"c"</a:t>
            </a:r>
          </a:p>
          <a:p>
            <a:pPr lvl="2"/>
            <a:r>
              <a:rPr lang="fr-FR" dirty="0">
                <a:latin typeface="Courier New" pitchFamily="49" charset="0"/>
                <a:cs typeface="Courier New" pitchFamily="49" charset="0"/>
              </a:rPr>
              <a:t>digits</a:t>
            </a:r>
            <a:r>
              <a:rPr lang="fr-FR" dirty="0"/>
              <a:t> est le nombre de chiffres significatifs affichés pour les valeurs numériques</a:t>
            </a:r>
          </a:p>
          <a:p>
            <a:pPr lvl="1"/>
            <a:r>
              <a:rPr lang="fr-FR" dirty="0"/>
              <a:t>Stockage du résultat de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formattable</a:t>
            </a:r>
            <a:r>
              <a:rPr lang="fr-FR" dirty="0"/>
              <a:t> dans un objet (≈ </a:t>
            </a:r>
            <a:r>
              <a:rPr lang="fr-FR" dirty="0" err="1"/>
              <a:t>data.frame</a:t>
            </a:r>
            <a:r>
              <a:rPr lang="fr-FR" dirty="0"/>
              <a:t>) et modification de l’affichage des colonnes au coup par coup</a:t>
            </a:r>
          </a:p>
        </p:txBody>
      </p:sp>
    </p:spTree>
    <p:extLst>
      <p:ext uri="{BB962C8B-B14F-4D97-AF65-F5344CB8AC3E}">
        <p14:creationId xmlns:p14="http://schemas.microsoft.com/office/powerpoint/2010/main" val="259788348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3.3- Package {</a:t>
            </a:r>
            <a:r>
              <a:rPr lang="fr-FR" dirty="0" err="1"/>
              <a:t>formattable</a:t>
            </a:r>
            <a:r>
              <a:rPr lang="fr-FR" dirty="0"/>
              <a:t>} (3/8)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Intervention par colonne</a:t>
            </a:r>
          </a:p>
          <a:p>
            <a:pPr lvl="1"/>
            <a:r>
              <a:rPr lang="fr-FR" dirty="0"/>
              <a:t>Fonctions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percent</a:t>
            </a:r>
            <a:r>
              <a:rPr lang="fr-FR" dirty="0"/>
              <a:t>,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comma</a:t>
            </a:r>
            <a:r>
              <a:rPr lang="fr-FR" dirty="0"/>
              <a:t>,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currency</a:t>
            </a:r>
            <a:r>
              <a:rPr lang="fr-FR" dirty="0"/>
              <a:t> pour mise en forme automatique (normes US) + option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decimal.mark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=","</a:t>
            </a:r>
          </a:p>
          <a:p>
            <a:pPr lvl="1"/>
            <a:r>
              <a:rPr lang="fr-FR" dirty="0" err="1">
                <a:latin typeface="Courier New" pitchFamily="49" charset="0"/>
                <a:cs typeface="Courier New" pitchFamily="49" charset="0"/>
              </a:rPr>
              <a:t>prefix</a:t>
            </a:r>
            <a:r>
              <a:rPr lang="fr-FR" dirty="0"/>
              <a:t> et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suffix</a:t>
            </a:r>
            <a:r>
              <a:rPr lang="fr-FR" dirty="0"/>
              <a:t> pour affichage avec un texte avant / après</a:t>
            </a:r>
          </a:p>
          <a:p>
            <a:pPr lvl="1"/>
            <a:r>
              <a:rPr lang="fr-FR" dirty="0"/>
              <a:t>Gestion d’en-têtes avec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colnames</a:t>
            </a:r>
            <a:r>
              <a:rPr lang="fr-FR" dirty="0"/>
              <a:t> (en-tête vide </a:t>
            </a:r>
            <a:r>
              <a:rPr lang="fr-FR" dirty="0">
                <a:sym typeface="Wingdings" pitchFamily="2" charset="2"/>
              </a:rPr>
              <a:t> 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"&amp;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nbsp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"</a:t>
            </a:r>
            <a:r>
              <a:rPr lang="fr-FR" dirty="0">
                <a:sym typeface="Wingdings" pitchFamily="2" charset="2"/>
              </a:rPr>
              <a:t>, retour à la ligne 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&lt;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br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&gt;</a:t>
            </a:r>
            <a:r>
              <a:rPr lang="fr-FR" dirty="0">
                <a:sym typeface="Wingdings" pitchFamily="2" charset="2"/>
              </a:rPr>
              <a:t>)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800402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3EAC479-0D5B-4DA5-82A0-F410A2DFA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132856"/>
            <a:ext cx="74199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6462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7CF28B3-1E21-417E-AF4D-3F06A48D4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6063"/>
            <a:ext cx="9144000" cy="166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7728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3.3- Package {</a:t>
            </a:r>
            <a:r>
              <a:rPr lang="fr-FR" dirty="0" err="1"/>
              <a:t>formattable</a:t>
            </a:r>
            <a:r>
              <a:rPr lang="fr-FR" dirty="0"/>
              <a:t>} (4/8)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fr-FR" sz="2800" dirty="0"/>
              <a:t>2</a:t>
            </a:r>
            <a:r>
              <a:rPr lang="fr-FR" sz="2800" baseline="30000" dirty="0"/>
              <a:t>e</a:t>
            </a:r>
            <a:r>
              <a:rPr lang="fr-FR" sz="2800" dirty="0"/>
              <a:t> argument de </a:t>
            </a: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formattable</a:t>
            </a:r>
            <a:r>
              <a:rPr lang="fr-FR" sz="2800" dirty="0"/>
              <a:t> = mises en formes</a:t>
            </a:r>
            <a:endParaRPr lang="fr-FR" sz="28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fr-FR" sz="2800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formattable</a:t>
            </a:r>
            <a:r>
              <a:rPr lang="fr-FR" sz="28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fr-FR" sz="2800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data.frame</a:t>
            </a:r>
            <a:r>
              <a:rPr lang="fr-FR" sz="28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,</a:t>
            </a:r>
          </a:p>
          <a:p>
            <a:pPr marL="0" indent="0">
              <a:buNone/>
            </a:pPr>
            <a:r>
              <a:rPr lang="fr-FR" sz="28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</a:t>
            </a:r>
            <a:r>
              <a:rPr lang="fr-FR" sz="2800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list</a:t>
            </a:r>
            <a:r>
              <a:rPr lang="fr-FR" sz="28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(var1 = fonction(…),</a:t>
            </a:r>
          </a:p>
          <a:p>
            <a:pPr marL="0" indent="0">
              <a:buNone/>
            </a:pPr>
            <a:r>
              <a:rPr lang="fr-FR" sz="28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    var2 = fonction(…),</a:t>
            </a:r>
          </a:p>
          <a:p>
            <a:pPr marL="0" indent="0">
              <a:buNone/>
            </a:pPr>
            <a:r>
              <a:rPr lang="fr-FR" sz="28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    area(col=c(v3,v4,v5))  </a:t>
            </a:r>
          </a:p>
          <a:p>
            <a:pPr marL="0" indent="0">
              <a:buNone/>
            </a:pPr>
            <a:r>
              <a:rPr lang="fr-FR" sz="28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           ~fonction(…)))</a:t>
            </a:r>
          </a:p>
          <a:p>
            <a:pPr lvl="1"/>
            <a:r>
              <a:rPr lang="fr-FR" sz="2400" dirty="0">
                <a:cs typeface="Courier New" pitchFamily="49" charset="0"/>
                <a:sym typeface="Wingdings" pitchFamily="2" charset="2"/>
              </a:rPr>
              <a:t>Fonctions à partir des valeurs numériques</a:t>
            </a:r>
          </a:p>
          <a:p>
            <a:pPr marL="457200" lvl="1" indent="0">
              <a:buNone/>
            </a:pPr>
            <a:r>
              <a:rPr lang="en-US" sz="2400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color_tile</a:t>
            </a:r>
            <a:r>
              <a:rPr lang="en-US" sz="24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()</a:t>
            </a:r>
            <a:r>
              <a:rPr lang="en-US" sz="2400" dirty="0">
                <a:latin typeface="+mj-lt"/>
                <a:cs typeface="Courier New" pitchFamily="49" charset="0"/>
                <a:sym typeface="Wingdings" pitchFamily="2" charset="2"/>
              </a:rPr>
              <a:t>   </a:t>
            </a:r>
            <a:r>
              <a:rPr lang="en-US" sz="2400" dirty="0">
                <a:cs typeface="Courier New" pitchFamily="49" charset="0"/>
                <a:sym typeface="Wingdings" pitchFamily="2" charset="2"/>
              </a:rPr>
              <a:t>fond de cellule = gradient de </a:t>
            </a:r>
            <a:r>
              <a:rPr lang="en-US" sz="2400" dirty="0" err="1">
                <a:cs typeface="Courier New" pitchFamily="49" charset="0"/>
                <a:sym typeface="Wingdings" pitchFamily="2" charset="2"/>
              </a:rPr>
              <a:t>couleur</a:t>
            </a:r>
            <a:endParaRPr lang="en-US" sz="2400" dirty="0">
              <a:cs typeface="Courier New" pitchFamily="49" charset="0"/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sz="2400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color_bar</a:t>
            </a:r>
            <a:r>
              <a:rPr lang="en-US" sz="24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()</a:t>
            </a:r>
            <a:r>
              <a:rPr lang="en-US" sz="2400" dirty="0">
                <a:latin typeface="+mj-lt"/>
                <a:cs typeface="Courier New" pitchFamily="49" charset="0"/>
                <a:sym typeface="Wingdings" pitchFamily="2" charset="2"/>
              </a:rPr>
              <a:t>, </a:t>
            </a:r>
            <a:r>
              <a:rPr lang="en-US" sz="2400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normalize_bar</a:t>
            </a:r>
            <a:r>
              <a:rPr lang="en-US" sz="24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() </a:t>
            </a:r>
            <a:r>
              <a:rPr lang="en-US" sz="2400" dirty="0">
                <a:latin typeface="+mj-lt"/>
                <a:cs typeface="Courier New" pitchFamily="49" charset="0"/>
                <a:sym typeface="Wingdings" pitchFamily="2" charset="2"/>
              </a:rPr>
              <a:t>  </a:t>
            </a:r>
            <a:r>
              <a:rPr lang="en-US" sz="2400" dirty="0" err="1">
                <a:cs typeface="Courier New" pitchFamily="49" charset="0"/>
                <a:sym typeface="Wingdings" pitchFamily="2" charset="2"/>
              </a:rPr>
              <a:t>barre</a:t>
            </a:r>
            <a:r>
              <a:rPr lang="en-US" sz="2400" dirty="0">
                <a:cs typeface="Courier New" pitchFamily="49" charset="0"/>
                <a:sym typeface="Wingdings" pitchFamily="2" charset="2"/>
              </a:rPr>
              <a:t> </a:t>
            </a:r>
            <a:r>
              <a:rPr lang="en-US" sz="2400" dirty="0" err="1">
                <a:cs typeface="Courier New" pitchFamily="49" charset="0"/>
                <a:sym typeface="Wingdings" pitchFamily="2" charset="2"/>
              </a:rPr>
              <a:t>proportionnelle</a:t>
            </a:r>
            <a:r>
              <a:rPr lang="en-US" sz="2400" dirty="0">
                <a:cs typeface="Courier New" pitchFamily="49" charset="0"/>
                <a:sym typeface="Wingdings" pitchFamily="2" charset="2"/>
              </a:rPr>
              <a:t> aux </a:t>
            </a:r>
            <a:r>
              <a:rPr lang="en-US" sz="2400" dirty="0" err="1">
                <a:cs typeface="Courier New" pitchFamily="49" charset="0"/>
                <a:sym typeface="Wingdings" pitchFamily="2" charset="2"/>
              </a:rPr>
              <a:t>valeurs</a:t>
            </a:r>
            <a:r>
              <a:rPr lang="en-US" sz="2400" dirty="0">
                <a:cs typeface="Courier New" pitchFamily="49" charset="0"/>
                <a:sym typeface="Wingdings" pitchFamily="2" charset="2"/>
              </a:rPr>
              <a:t> en fond de cellule</a:t>
            </a:r>
            <a:endParaRPr lang="fr-FR" sz="2400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12293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B0D8849-A368-4FE2-8749-1A8E33642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060848"/>
            <a:ext cx="6943725" cy="5143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F5E9EEC-EAD0-4364-839C-259E91F77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0968"/>
            <a:ext cx="9144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6230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3.3- Package {</a:t>
            </a:r>
            <a:r>
              <a:rPr lang="fr-FR" dirty="0" err="1"/>
              <a:t>formattable</a:t>
            </a:r>
            <a:r>
              <a:rPr lang="fr-FR" dirty="0"/>
              <a:t>} (5/8)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256112"/>
          </a:xfrm>
        </p:spPr>
        <p:txBody>
          <a:bodyPr>
            <a:normAutofit/>
          </a:bodyPr>
          <a:lstStyle/>
          <a:p>
            <a:r>
              <a:rPr lang="fr-FR" sz="2800" dirty="0"/>
              <a:t>Appel à </a:t>
            </a: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formatter</a:t>
            </a:r>
            <a:r>
              <a:rPr lang="fr-FR" sz="2800" dirty="0"/>
              <a:t> </a:t>
            </a:r>
            <a:r>
              <a:rPr lang="fr-FR" sz="2800" dirty="0">
                <a:sym typeface="Wingdings" pitchFamily="2" charset="2"/>
              </a:rPr>
              <a:t> génère des balises HTML pour la mise en forme fixe</a:t>
            </a:r>
          </a:p>
          <a:p>
            <a:pPr marL="0" indent="0">
              <a:buNone/>
            </a:pPr>
            <a:r>
              <a:rPr lang="fr-FR" sz="2800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formatter</a:t>
            </a:r>
            <a:r>
              <a:rPr lang="fr-FR" sz="28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("</a:t>
            </a:r>
            <a:r>
              <a:rPr lang="fr-FR" sz="2800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span</a:t>
            </a:r>
            <a:r>
              <a:rPr lang="fr-FR" sz="28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", style=~style(…))</a:t>
            </a:r>
          </a:p>
          <a:p>
            <a:pPr marL="0" indent="0">
              <a:buNone/>
            </a:pPr>
            <a:endParaRPr lang="fr-FR" sz="2800" dirty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fr-FR" sz="2400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formattable</a:t>
            </a:r>
            <a:r>
              <a:rPr lang="fr-FR" sz="24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fr-FR" sz="2400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data.frame</a:t>
            </a:r>
            <a:r>
              <a:rPr lang="fr-FR" sz="24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, </a:t>
            </a:r>
            <a:r>
              <a:rPr lang="fr-FR" sz="2400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list</a:t>
            </a:r>
            <a:r>
              <a:rPr lang="fr-FR" sz="24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</a:p>
          <a:p>
            <a:pPr marL="0" indent="0">
              <a:buNone/>
            </a:pPr>
            <a:r>
              <a:rPr lang="fr-FR" sz="24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 var1 = </a:t>
            </a:r>
            <a:r>
              <a:rPr lang="fr-FR" sz="2400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formatter</a:t>
            </a:r>
            <a:r>
              <a:rPr lang="fr-FR" sz="24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(…),</a:t>
            </a:r>
          </a:p>
          <a:p>
            <a:pPr marL="0" indent="0">
              <a:buNone/>
            </a:pPr>
            <a:r>
              <a:rPr lang="fr-FR" sz="24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 area(col=c(v2,v3,v4))~formatter(…)))</a:t>
            </a:r>
          </a:p>
          <a:p>
            <a:pPr lvl="1"/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1773214" y="5517232"/>
            <a:ext cx="4805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+mn-lt"/>
              </a:rPr>
              <a:t>Même mise en forme pour plusieurs colonnes</a:t>
            </a:r>
          </a:p>
        </p:txBody>
      </p:sp>
      <p:sp>
        <p:nvSpPr>
          <p:cNvPr id="6" name="Accolade fermante 5"/>
          <p:cNvSpPr/>
          <p:nvPr/>
        </p:nvSpPr>
        <p:spPr>
          <a:xfrm rot="5400000">
            <a:off x="4085946" y="2186862"/>
            <a:ext cx="180020" cy="6264696"/>
          </a:xfrm>
          <a:prstGeom prst="rightBrace">
            <a:avLst>
              <a:gd name="adj1" fmla="val 80000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020272" y="4031913"/>
            <a:ext cx="1905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+mn-lt"/>
              </a:rPr>
              <a:t>cf. page suivante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7452320" y="3429000"/>
            <a:ext cx="438736" cy="6029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98331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3.3- Package {</a:t>
            </a:r>
            <a:r>
              <a:rPr lang="fr-FR" dirty="0" err="1"/>
              <a:t>formattable</a:t>
            </a:r>
            <a:r>
              <a:rPr lang="fr-FR" dirty="0"/>
              <a:t>} (6/8)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886808"/>
          <a:ext cx="822960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Attribut de style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Valeurs</a:t>
                      </a:r>
                      <a:r>
                        <a:rPr lang="fr-FR" baseline="0" dirty="0"/>
                        <a:t> possibles</a:t>
                      </a:r>
                      <a:endParaRPr lang="fr-FR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Effet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font.weight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"</a:t>
                      </a:r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bold</a:t>
                      </a:r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"</a:t>
                      </a:r>
                    </a:p>
                    <a:p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"medium"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Gras, normal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font.style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"</a:t>
                      </a:r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italic</a:t>
                      </a:r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"</a:t>
                      </a:r>
                    </a:p>
                    <a:p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"roman"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Italique, droit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font.size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"10PT"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Taille de police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font.family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"Calibri"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Police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color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"green"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Couleur de police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background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"green"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Couleur de fond du texte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border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"</a:t>
                      </a:r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solid</a:t>
                      </a:r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red</a:t>
                      </a:r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"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"</a:t>
                      </a:r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dashed</a:t>
                      </a:r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 black"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Bordure autour du texte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509828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3.3- Package {</a:t>
            </a:r>
            <a:r>
              <a:rPr lang="fr-FR" dirty="0" err="1"/>
              <a:t>formattable</a:t>
            </a:r>
            <a:r>
              <a:rPr lang="fr-FR" dirty="0"/>
              <a:t>} (7/8)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816224"/>
            <a:ext cx="8640960" cy="4277072"/>
          </a:xfrm>
        </p:spPr>
        <p:txBody>
          <a:bodyPr>
            <a:normAutofit/>
          </a:bodyPr>
          <a:lstStyle/>
          <a:p>
            <a:r>
              <a:rPr lang="fr-FR" sz="2800" dirty="0"/>
              <a:t>Appel à </a:t>
            </a: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formatter</a:t>
            </a:r>
            <a:r>
              <a:rPr lang="fr-FR" sz="2800" dirty="0"/>
              <a:t> </a:t>
            </a:r>
            <a:r>
              <a:rPr lang="fr-FR" sz="2800" dirty="0">
                <a:sym typeface="Wingdings" pitchFamily="2" charset="2"/>
              </a:rPr>
              <a:t> mise en forme conditionnelle selon le </a:t>
            </a:r>
            <a:r>
              <a:rPr lang="fr-FR" sz="2800" b="1" dirty="0">
                <a:sym typeface="Wingdings" pitchFamily="2" charset="2"/>
              </a:rPr>
              <a:t>contenu</a:t>
            </a:r>
            <a:r>
              <a:rPr lang="fr-FR" sz="2800" dirty="0">
                <a:sym typeface="Wingdings" pitchFamily="2" charset="2"/>
              </a:rPr>
              <a:t> </a:t>
            </a:r>
            <a:r>
              <a:rPr lang="fr-FR" sz="2800" b="1" dirty="0">
                <a:sym typeface="Wingdings" pitchFamily="2" charset="2"/>
              </a:rPr>
              <a:t>de la cellule</a:t>
            </a:r>
          </a:p>
          <a:p>
            <a:pPr marL="0" indent="0">
              <a:buNone/>
            </a:pPr>
            <a:r>
              <a:rPr lang="fr-FR" sz="28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var1=</a:t>
            </a:r>
            <a:r>
              <a:rPr lang="fr-FR" sz="2800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formatter</a:t>
            </a:r>
            <a:r>
              <a:rPr lang="fr-FR" sz="28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("</a:t>
            </a:r>
            <a:r>
              <a:rPr lang="fr-FR" sz="2800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span</a:t>
            </a:r>
            <a:r>
              <a:rPr lang="fr-FR" sz="28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", </a:t>
            </a:r>
          </a:p>
          <a:p>
            <a:pPr marL="0" indent="0">
              <a:buNone/>
            </a:pPr>
            <a:r>
              <a:rPr lang="fr-FR" sz="28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style= </a:t>
            </a:r>
            <a:r>
              <a:rPr lang="fr-FR" sz="2800" b="1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x</a:t>
            </a:r>
            <a:r>
              <a:rPr lang="fr-FR" sz="28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fr-FR" sz="2800" b="1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~</a:t>
            </a:r>
            <a:r>
              <a:rPr lang="fr-FR" sz="28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style(</a:t>
            </a:r>
          </a:p>
          <a:p>
            <a:pPr marL="0" indent="0">
              <a:buNone/>
            </a:pPr>
            <a:r>
              <a:rPr lang="fr-FR" sz="28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</a:t>
            </a:r>
            <a:r>
              <a:rPr lang="fr-FR" sz="2800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ifelse</a:t>
            </a:r>
            <a:r>
              <a:rPr lang="fr-FR" sz="28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(condition sur x, </a:t>
            </a:r>
          </a:p>
          <a:p>
            <a:pPr marL="0" indent="0">
              <a:buNone/>
            </a:pPr>
            <a:r>
              <a:rPr lang="fr-FR" sz="28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       "attribut:val1",</a:t>
            </a:r>
          </a:p>
          <a:p>
            <a:pPr marL="0" indent="0">
              <a:buNone/>
            </a:pPr>
            <a:r>
              <a:rPr lang="fr-FR" sz="28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       "attribut:val2")))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43608" y="5472073"/>
            <a:ext cx="2686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+mn-lt"/>
              </a:rPr>
              <a:t>ou</a:t>
            </a:r>
            <a:r>
              <a:rPr lang="fr-FR" dirty="0"/>
              <a:t>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dplyr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::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case_when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" name="Connecteur droit avec flèche 9"/>
          <p:cNvCxnSpPr>
            <a:stCxn id="8" idx="0"/>
          </p:cNvCxnSpPr>
          <p:nvPr/>
        </p:nvCxnSpPr>
        <p:spPr>
          <a:xfrm flipV="1">
            <a:off x="2387085" y="4221088"/>
            <a:ext cx="960779" cy="12509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266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1.1- Sélections (4/5)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981200"/>
            <a:ext cx="7990656" cy="4114800"/>
          </a:xfrm>
        </p:spPr>
        <p:txBody>
          <a:bodyPr/>
          <a:lstStyle/>
          <a:p>
            <a:r>
              <a:rPr lang="fr-FR" dirty="0"/>
              <a:t>Conditions avec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filter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Nom de colonne (directement)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Opérateur de comparaison :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==</a:t>
            </a:r>
            <a:r>
              <a:rPr lang="fr-FR" dirty="0"/>
              <a:t>,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!=</a:t>
            </a:r>
            <a:r>
              <a:rPr lang="fr-FR" dirty="0"/>
              <a:t>,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fr-FR" dirty="0"/>
              <a:t>,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fr-FR" dirty="0"/>
              <a:t>,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&gt;=</a:t>
            </a:r>
            <a:r>
              <a:rPr lang="fr-FR" dirty="0"/>
              <a:t>,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&lt;=</a:t>
            </a:r>
            <a:r>
              <a:rPr lang="fr-FR" dirty="0"/>
              <a:t>,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%in%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Valeur (respecter la casse) 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Plusieurs valeurs (cas de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%in%</a:t>
            </a:r>
            <a:r>
              <a:rPr lang="fr-FR" dirty="0"/>
              <a:t>) : les énumérer dans une fonction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fr-FR" dirty="0"/>
              <a:t> (</a:t>
            </a:r>
            <a:r>
              <a:rPr lang="fr-FR" dirty="0">
                <a:sym typeface="Wingdings" pitchFamily="2" charset="2"/>
              </a:rPr>
              <a:t>ou toute autre qui crée un vecteur)</a:t>
            </a:r>
          </a:p>
        </p:txBody>
      </p:sp>
    </p:spTree>
    <p:extLst>
      <p:ext uri="{BB962C8B-B14F-4D97-AF65-F5344CB8AC3E}">
        <p14:creationId xmlns:p14="http://schemas.microsoft.com/office/powerpoint/2010/main" val="251204998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3.3- Package {</a:t>
            </a:r>
            <a:r>
              <a:rPr lang="fr-FR" dirty="0" err="1"/>
              <a:t>formattable</a:t>
            </a:r>
            <a:r>
              <a:rPr lang="fr-FR" dirty="0"/>
              <a:t>} (8/8)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744216"/>
            <a:ext cx="8640960" cy="4349080"/>
          </a:xfrm>
        </p:spPr>
        <p:txBody>
          <a:bodyPr>
            <a:normAutofit/>
          </a:bodyPr>
          <a:lstStyle/>
          <a:p>
            <a:r>
              <a:rPr lang="fr-FR" sz="2800" dirty="0"/>
              <a:t>Appel à </a:t>
            </a: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formatter</a:t>
            </a:r>
            <a:r>
              <a:rPr lang="fr-FR" sz="2800" dirty="0"/>
              <a:t> </a:t>
            </a:r>
            <a:r>
              <a:rPr lang="fr-FR" sz="2800" dirty="0">
                <a:sym typeface="Wingdings" pitchFamily="2" charset="2"/>
              </a:rPr>
              <a:t> mise en forme conditionnelle selon le contenu d’une </a:t>
            </a:r>
            <a:r>
              <a:rPr lang="fr-FR" sz="2800" b="1" dirty="0">
                <a:sym typeface="Wingdings" pitchFamily="2" charset="2"/>
              </a:rPr>
              <a:t>autre cellule</a:t>
            </a:r>
          </a:p>
          <a:p>
            <a:pPr marL="0" indent="0">
              <a:buNone/>
            </a:pPr>
            <a:r>
              <a:rPr lang="fr-FR" sz="28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var1=</a:t>
            </a:r>
            <a:r>
              <a:rPr lang="fr-FR" sz="2800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formatter</a:t>
            </a:r>
            <a:r>
              <a:rPr lang="fr-FR" sz="28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("</a:t>
            </a:r>
            <a:r>
              <a:rPr lang="fr-FR" sz="2800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span</a:t>
            </a:r>
            <a:r>
              <a:rPr lang="fr-FR" sz="28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", </a:t>
            </a:r>
          </a:p>
          <a:p>
            <a:pPr marL="0" indent="0">
              <a:buNone/>
            </a:pPr>
            <a:r>
              <a:rPr lang="fr-FR" sz="28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style=</a:t>
            </a:r>
            <a:r>
              <a:rPr lang="fr-FR" sz="2800" b="1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~</a:t>
            </a:r>
            <a:r>
              <a:rPr lang="fr-FR" sz="28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style(</a:t>
            </a:r>
          </a:p>
          <a:p>
            <a:pPr marL="0" indent="0">
              <a:buNone/>
            </a:pPr>
            <a:r>
              <a:rPr lang="fr-FR" sz="28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</a:t>
            </a:r>
            <a:r>
              <a:rPr lang="fr-FR" sz="2800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ifelse</a:t>
            </a:r>
            <a:r>
              <a:rPr lang="fr-FR" sz="28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(condition sur var2,</a:t>
            </a:r>
          </a:p>
          <a:p>
            <a:pPr marL="0" indent="0">
              <a:buNone/>
            </a:pPr>
            <a:r>
              <a:rPr lang="fr-FR" sz="28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"attribut:val1",</a:t>
            </a:r>
          </a:p>
          <a:p>
            <a:pPr marL="0" indent="0">
              <a:buNone/>
            </a:pPr>
            <a:r>
              <a:rPr lang="fr-FR" sz="28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"attribut:val2")))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67544" y="5401208"/>
            <a:ext cx="2686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+mn-lt"/>
              </a:rPr>
              <a:t>ou</a:t>
            </a:r>
            <a:r>
              <a:rPr lang="fr-FR" dirty="0"/>
              <a:t>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dplyr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::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case_when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5" name="Connecteur droit avec flèche 4"/>
          <p:cNvCxnSpPr>
            <a:stCxn id="4" idx="0"/>
          </p:cNvCxnSpPr>
          <p:nvPr/>
        </p:nvCxnSpPr>
        <p:spPr>
          <a:xfrm flipV="1">
            <a:off x="1811021" y="4221088"/>
            <a:ext cx="456723" cy="11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546877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42265D2-884A-4933-8F88-B2412C012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844824"/>
            <a:ext cx="8115300" cy="16668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D8D73B6-97D3-4750-A499-0317F952D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9040"/>
            <a:ext cx="9144000" cy="207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3430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0"/>
            <a:ext cx="6172200" cy="1600200"/>
          </a:xfrm>
        </p:spPr>
        <p:txBody>
          <a:bodyPr/>
          <a:lstStyle/>
          <a:p>
            <a:pPr algn="l" eaLnBrk="1" hangingPunct="1"/>
            <a:r>
              <a:rPr lang="fr-FR" dirty="0"/>
              <a:t>4- </a:t>
            </a:r>
            <a:r>
              <a:rPr lang="en-US" dirty="0"/>
              <a:t>Exports </a:t>
            </a:r>
            <a:r>
              <a:rPr lang="en-US" dirty="0" err="1"/>
              <a:t>vers</a:t>
            </a:r>
            <a:r>
              <a:rPr lang="en-US" dirty="0"/>
              <a:t> Word, Excel, PowerPoint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B379AE2-3DC8-4913-862A-6F63E13E8E64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5220072" y="3502272"/>
            <a:ext cx="3921334" cy="197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47132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4.1- Packages (1/2)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{</a:t>
            </a:r>
            <a:r>
              <a:rPr lang="fr-FR" dirty="0" err="1"/>
              <a:t>officer</a:t>
            </a:r>
            <a:r>
              <a:rPr lang="fr-FR" dirty="0"/>
              <a:t>} : export vers Word (.docx) et PowerPoint (.pptx), y compris modification d’un document existant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{</a:t>
            </a:r>
            <a:r>
              <a:rPr lang="fr-FR" dirty="0" err="1"/>
              <a:t>openxlsx</a:t>
            </a:r>
            <a:r>
              <a:rPr lang="fr-FR" dirty="0"/>
              <a:t>} : export vers Excel (.xlsx), y compris modification d’un classeur existant</a:t>
            </a:r>
          </a:p>
        </p:txBody>
      </p:sp>
    </p:spTree>
    <p:extLst>
      <p:ext uri="{BB962C8B-B14F-4D97-AF65-F5344CB8AC3E}">
        <p14:creationId xmlns:p14="http://schemas.microsoft.com/office/powerpoint/2010/main" val="4133931786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4.1- Packages (2/2)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{</a:t>
            </a:r>
            <a:r>
              <a:rPr lang="fr-FR" dirty="0" err="1"/>
              <a:t>rmarkdown</a:t>
            </a:r>
            <a:r>
              <a:rPr lang="fr-FR" dirty="0"/>
              <a:t>} : export vers HTML, PDF (via compilateur </a:t>
            </a:r>
            <a:r>
              <a:rPr lang="fr-FR" dirty="0" err="1"/>
              <a:t>LaTeX</a:t>
            </a:r>
            <a:r>
              <a:rPr lang="fr-FR" dirty="0"/>
              <a:t>), Word, PowerPoint, … mais pas de </a:t>
            </a:r>
            <a:r>
              <a:rPr lang="fr-FR" dirty="0" err="1"/>
              <a:t>modication</a:t>
            </a:r>
            <a:r>
              <a:rPr lang="fr-FR" dirty="0"/>
              <a:t> d’un fichier existant ; à combiner avec {</a:t>
            </a:r>
            <a:r>
              <a:rPr lang="fr-FR" dirty="0" err="1"/>
              <a:t>knitr</a:t>
            </a:r>
            <a:r>
              <a:rPr lang="fr-FR" dirty="0"/>
              <a:t>} et {</a:t>
            </a:r>
            <a:r>
              <a:rPr lang="fr-FR" dirty="0" err="1"/>
              <a:t>pander</a:t>
            </a:r>
            <a:r>
              <a:rPr lang="fr-FR" dirty="0"/>
              <a:t>} pour exporter les tableaux avec mise en forme</a:t>
            </a:r>
          </a:p>
        </p:txBody>
      </p:sp>
    </p:spTree>
    <p:extLst>
      <p:ext uri="{BB962C8B-B14F-4D97-AF65-F5344CB8AC3E}">
        <p14:creationId xmlns:p14="http://schemas.microsoft.com/office/powerpoint/2010/main" val="2350278343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4.2- Construire un docx (1/4)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Création d’un nouveau document Word</a:t>
            </a:r>
          </a:p>
          <a:p>
            <a:r>
              <a:rPr lang="fr-FR" dirty="0">
                <a:latin typeface="Courier New" pitchFamily="49" charset="0"/>
                <a:cs typeface="Courier New" pitchFamily="49" charset="0"/>
              </a:rPr>
              <a:t>doc &lt;-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read_docx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endParaRPr lang="fr-FR" sz="1800" dirty="0"/>
          </a:p>
          <a:p>
            <a:r>
              <a:rPr lang="fr-FR" dirty="0"/>
              <a:t>Ajout d’éléments à un document : </a:t>
            </a:r>
          </a:p>
          <a:p>
            <a:pPr lvl="1"/>
            <a:r>
              <a:rPr lang="fr-FR" dirty="0"/>
              <a:t>syntaxe « circulaire » : </a:t>
            </a:r>
          </a:p>
          <a:p>
            <a:pPr lvl="1"/>
            <a:r>
              <a:rPr lang="fr-FR" dirty="0">
                <a:latin typeface="Courier New" pitchFamily="49" charset="0"/>
                <a:cs typeface="Courier New" pitchFamily="49" charset="0"/>
              </a:rPr>
              <a:t>doc &lt;- f(doc, …)</a:t>
            </a:r>
          </a:p>
          <a:p>
            <a:pPr lvl="1"/>
            <a:r>
              <a:rPr lang="fr-FR" dirty="0"/>
              <a:t>se prête bien aux enchaînements par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%&gt;%</a:t>
            </a:r>
            <a:r>
              <a:rPr lang="fr-FR" dirty="0"/>
              <a:t> (penser à activer {</a:t>
            </a:r>
            <a:r>
              <a:rPr lang="fr-FR" dirty="0" err="1"/>
              <a:t>magrittr</a:t>
            </a:r>
            <a:r>
              <a:rPr lang="fr-FR" dirty="0"/>
              <a:t>})</a:t>
            </a:r>
          </a:p>
        </p:txBody>
      </p:sp>
    </p:spTree>
    <p:extLst>
      <p:ext uri="{BB962C8B-B14F-4D97-AF65-F5344CB8AC3E}">
        <p14:creationId xmlns:p14="http://schemas.microsoft.com/office/powerpoint/2010/main" val="1574486005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4E30A66-D78D-4291-AE77-E1D0260C5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348880"/>
            <a:ext cx="51054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61013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4.2- Construire un docx (2/4)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Ajout d’éléments à un document : </a:t>
            </a:r>
          </a:p>
          <a:p>
            <a:pPr lvl="1"/>
            <a:r>
              <a:rPr lang="fr-FR" dirty="0"/>
              <a:t>fonctions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add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fr-FR" dirty="0"/>
              <a:t>, 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body_add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fr-FR" dirty="0">
                <a:cs typeface="Courier New" pitchFamily="49" charset="0"/>
              </a:rPr>
              <a:t>,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slip*</a:t>
            </a:r>
          </a:p>
          <a:p>
            <a:pPr lvl="1"/>
            <a:endParaRPr lang="fr-FR" dirty="0">
              <a:latin typeface="Courier New" pitchFamily="49" charset="0"/>
              <a:cs typeface="Courier New" pitchFamily="49" charset="0"/>
            </a:endParaRPr>
          </a:p>
          <a:p>
            <a:r>
              <a:rPr lang="fr-FR" dirty="0"/>
              <a:t>Sauvegarde (pas d’affectation)</a:t>
            </a:r>
          </a:p>
          <a:p>
            <a:r>
              <a:rPr lang="fr-FR" dirty="0" err="1">
                <a:latin typeface="Courier New" pitchFamily="49" charset="0"/>
                <a:cs typeface="Courier New" pitchFamily="49" charset="0"/>
              </a:rPr>
              <a:t>print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(doc,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target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="….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docx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7000484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4.2- Construire un docx (3/4)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2060848"/>
          <a:ext cx="8229600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Fonction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Ajoute au document Word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body_add_table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Un tableau tiré d’un </a:t>
                      </a:r>
                      <a:r>
                        <a:rPr lang="fr-FR" dirty="0" err="1"/>
                        <a:t>data.frame</a:t>
                      </a:r>
                      <a:endParaRPr lang="fr-FR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body_add_flextable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Un tableau mis</a:t>
                      </a:r>
                      <a:r>
                        <a:rPr lang="fr-FR" baseline="0" dirty="0"/>
                        <a:t> en forme, </a:t>
                      </a:r>
                      <a:r>
                        <a:rPr lang="fr-FR" dirty="0"/>
                        <a:t>construit avec {</a:t>
                      </a:r>
                      <a:r>
                        <a:rPr lang="fr-FR" dirty="0" err="1"/>
                        <a:t>flextable</a:t>
                      </a:r>
                      <a:r>
                        <a:rPr lang="fr-FR" dirty="0"/>
                        <a:t>}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body_add_break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Un saut de page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body_add_gg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Un graphique construit avec {ggplot2}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body_add_par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Un </a:t>
                      </a:r>
                      <a:r>
                        <a:rPr lang="fr-FR" baseline="0" dirty="0"/>
                        <a:t>texte (éventuellement associé à un style prédéfini)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body_add_fpar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Un </a:t>
                      </a:r>
                      <a:r>
                        <a:rPr lang="fr-FR" baseline="0" dirty="0"/>
                        <a:t>texte avec différentes mises en forme, construit avec la fonction </a:t>
                      </a:r>
                      <a:r>
                        <a:rPr lang="fr-FR" baseline="0" dirty="0" err="1">
                          <a:latin typeface="Courier New" pitchFamily="49" charset="0"/>
                          <a:cs typeface="Courier New" pitchFamily="49" charset="0"/>
                        </a:rPr>
                        <a:t>fpar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764544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4.2- Construire un docx (4/4)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2271256"/>
          <a:ext cx="8229600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Fonction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Ajoute au document Word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body_add_toc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Une table des matières, des tableaux ou des figures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body_add_bookmark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Un signet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slip_in_footnote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Une</a:t>
                      </a:r>
                      <a:r>
                        <a:rPr lang="fr-FR" baseline="0" dirty="0"/>
                        <a:t> note de bas de page (appel et contenu de la note)</a:t>
                      </a:r>
                      <a:endParaRPr lang="fr-FR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slip_in_text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Du texte à la suite du précédent, sans commencer un nouveau paragraphe</a:t>
                      </a:r>
                      <a:r>
                        <a:rPr lang="fr-FR" baseline="0" dirty="0"/>
                        <a:t> (utile quand on a fait une pause pour une note de bas de page)</a:t>
                      </a:r>
                      <a:endParaRPr lang="fr-FR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950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1.1- Sélections (5/5)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Conditions avec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filter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Tester qu’une valeur est manquante</a:t>
            </a:r>
          </a:p>
          <a:p>
            <a:pPr lvl="1"/>
            <a:r>
              <a:rPr lang="fr-FR" dirty="0">
                <a:latin typeface="Courier New" pitchFamily="49" charset="0"/>
                <a:cs typeface="Courier New" pitchFamily="49" charset="0"/>
              </a:rPr>
              <a:t>is.na(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nomVar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fr-FR" dirty="0"/>
              <a:t> </a:t>
            </a:r>
            <a:r>
              <a:rPr lang="fr-FR" dirty="0">
                <a:sym typeface="Wingdings" pitchFamily="2" charset="2"/>
              </a:rPr>
              <a:t> est manquant</a:t>
            </a:r>
          </a:p>
          <a:p>
            <a:pPr marL="992188" lvl="1" indent="-457200">
              <a:buFont typeface="Arial" panose="020B0604020202020204" pitchFamily="34" charset="0"/>
              <a:buChar char="•"/>
            </a:pPr>
            <a:r>
              <a:rPr lang="fr-FR" dirty="0">
                <a:sym typeface="Wingdings" pitchFamily="2" charset="2"/>
              </a:rPr>
              <a:t>Tester qu’une variable numérique est entre deux bornes (incluses)</a:t>
            </a:r>
          </a:p>
          <a:p>
            <a:pPr lvl="1"/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between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(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nomVar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, min, max)</a:t>
            </a:r>
          </a:p>
        </p:txBody>
      </p:sp>
    </p:spTree>
    <p:extLst>
      <p:ext uri="{BB962C8B-B14F-4D97-AF65-F5344CB8AC3E}">
        <p14:creationId xmlns:p14="http://schemas.microsoft.com/office/powerpoint/2010/main" val="1742018376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83617E2-8438-4764-8DD3-CE602E77A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63" y="1752600"/>
            <a:ext cx="8772525" cy="25717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F9D5A3E-30D8-4E8A-9751-C11399529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4077072"/>
            <a:ext cx="4227190" cy="251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36023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4.3- Construire un pptx (1/4)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Même fonctionnement pour Powerpoint avec la fonction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read_pptx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(…)</a:t>
            </a:r>
          </a:p>
          <a:p>
            <a:r>
              <a:rPr lang="fr-FR" dirty="0"/>
              <a:t>Ajout d’éléments à un document : </a:t>
            </a:r>
          </a:p>
          <a:p>
            <a:pPr lvl="1"/>
            <a:r>
              <a:rPr lang="fr-FR" dirty="0"/>
              <a:t>fonction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add_slide</a:t>
            </a:r>
            <a:r>
              <a:rPr lang="fr-FR" dirty="0"/>
              <a:t> pour ajouter une diapo</a:t>
            </a:r>
          </a:p>
          <a:p>
            <a:pPr lvl="1"/>
            <a:r>
              <a:rPr lang="fr-FR" dirty="0"/>
              <a:t>fonction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ph_with</a:t>
            </a:r>
            <a:r>
              <a:rPr lang="fr-FR" dirty="0"/>
              <a:t> pour ajouter un contenu</a:t>
            </a:r>
          </a:p>
          <a:p>
            <a:endParaRPr lang="fr-FR" sz="2000" dirty="0">
              <a:latin typeface="Courier New" pitchFamily="49" charset="0"/>
              <a:cs typeface="Courier New" pitchFamily="49" charset="0"/>
            </a:endParaRPr>
          </a:p>
          <a:p>
            <a:r>
              <a:rPr lang="fr-FR" dirty="0"/>
              <a:t>Sauvegarde (pas d’affectation)</a:t>
            </a:r>
          </a:p>
          <a:p>
            <a:r>
              <a:rPr lang="fr-FR" dirty="0" err="1">
                <a:latin typeface="Courier New" pitchFamily="49" charset="0"/>
                <a:cs typeface="Courier New" pitchFamily="49" charset="0"/>
              </a:rPr>
              <a:t>print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(doc,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target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="….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docx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59496864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4.3- Construire un pptx (2/4)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C323E54-E9C3-4CD2-9CFA-645A0B0B8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%&gt;%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add_slide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layout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="type")</a:t>
            </a:r>
          </a:p>
          <a:p>
            <a:r>
              <a:rPr lang="fr-FR" dirty="0"/>
              <a:t>Types possibles = dispositions (liste avec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layout_summary</a:t>
            </a:r>
            <a:r>
              <a:rPr lang="fr-FR" dirty="0"/>
              <a:t>), par exemple :</a:t>
            </a:r>
          </a:p>
          <a:p>
            <a:pPr lvl="1"/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F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Slide"</a:t>
            </a:r>
            <a:r>
              <a:rPr lang="fr-FR" sz="2400" dirty="0"/>
              <a:t> = Diapositive de titre</a:t>
            </a:r>
          </a:p>
          <a:p>
            <a:pPr lvl="1"/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F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and Content"</a:t>
            </a:r>
            <a:r>
              <a:rPr lang="fr-FR" sz="2400" dirty="0"/>
              <a:t> = Titre et contenu</a:t>
            </a:r>
          </a:p>
          <a:p>
            <a:pPr lvl="1"/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"Section Header"</a:t>
            </a:r>
            <a:r>
              <a:rPr lang="fr-FR" sz="2400" dirty="0"/>
              <a:t> = Titre de section</a:t>
            </a:r>
          </a:p>
          <a:p>
            <a:pPr lvl="1"/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F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Only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FR" sz="2400" dirty="0"/>
              <a:t> = Titre seul</a:t>
            </a:r>
          </a:p>
          <a:p>
            <a:pPr lvl="1"/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"Blank"</a:t>
            </a:r>
            <a:r>
              <a:rPr lang="fr-FR" sz="2400" dirty="0"/>
              <a:t> = vide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4645FCF-AC1B-4994-A90B-0AAAB1BC3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4892199"/>
            <a:ext cx="1858711" cy="193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78371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5B6266-7005-4A04-859D-B54AA3DAF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4.3- Construire un pptx (3/4)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4AFC87-FDAE-4FF8-A495-77CF034F2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%&gt;%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ph_with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(quoi, location=pos)</a:t>
            </a:r>
          </a:p>
          <a:p>
            <a:pPr lvl="1"/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quoi</a:t>
            </a:r>
            <a:r>
              <a:rPr lang="fr-FR" dirty="0"/>
              <a:t> est un texte, un paragraphe mis en forme avec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fpar</a:t>
            </a:r>
            <a:r>
              <a:rPr lang="fr-FR" dirty="0"/>
              <a:t>, un graphique, un </a:t>
            </a:r>
            <a:r>
              <a:rPr lang="fr-FR" dirty="0" err="1"/>
              <a:t>flextable</a:t>
            </a:r>
            <a:r>
              <a:rPr lang="fr-FR" dirty="0"/>
              <a:t>, etc.</a:t>
            </a:r>
          </a:p>
          <a:p>
            <a:pPr lvl="1"/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fr-FR" dirty="0"/>
              <a:t> est un emplacement dans la diapo fourni par la fonction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ph_location_type</a:t>
            </a:r>
            <a:r>
              <a:rPr lang="fr-FR" dirty="0">
                <a:cs typeface="Courier New" panose="02070309020205020404" pitchFamily="49" charset="0"/>
              </a:rPr>
              <a:t> (cf. page suivante)</a:t>
            </a:r>
          </a:p>
        </p:txBody>
      </p:sp>
    </p:spTree>
    <p:extLst>
      <p:ext uri="{BB962C8B-B14F-4D97-AF65-F5344CB8AC3E}">
        <p14:creationId xmlns:p14="http://schemas.microsoft.com/office/powerpoint/2010/main" val="2260759370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5B6266-7005-4A04-859D-B54AA3DAF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4.3- Construire un pptx (4/4)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4AFC87-FDAE-4FF8-A495-77CF034F2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ph_location_type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("emplacement")</a:t>
            </a:r>
          </a:p>
          <a:p>
            <a:pPr lvl="1"/>
            <a:endParaRPr lang="fr-FR" sz="2400" dirty="0">
              <a:cs typeface="Courier New" panose="02070309020205020404" pitchFamily="49" charset="0"/>
            </a:endParaRPr>
          </a:p>
          <a:p>
            <a:pPr lvl="1"/>
            <a:r>
              <a:rPr lang="fr-FR" sz="2400" dirty="0">
                <a:cs typeface="Courier New" panose="02070309020205020404" pitchFamily="49" charset="0"/>
              </a:rPr>
              <a:t>Noms d’emplacements décrits par </a:t>
            </a:r>
          </a:p>
          <a:p>
            <a:pPr lvl="1"/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layout_properties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(obj, </a:t>
            </a: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layout="type")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</a:p>
          <a:p>
            <a:pPr lvl="1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sz="2400" dirty="0">
                <a:cs typeface="Courier New" panose="02070309020205020404" pitchFamily="49" charset="0"/>
              </a:rPr>
              <a:t> = </a:t>
            </a:r>
            <a:r>
              <a:rPr lang="en-US" sz="2400" dirty="0" err="1">
                <a:cs typeface="Courier New" panose="02070309020205020404" pitchFamily="49" charset="0"/>
              </a:rPr>
              <a:t>objet</a:t>
            </a:r>
            <a:r>
              <a:rPr lang="en-US" sz="2400" dirty="0">
                <a:cs typeface="Courier New" panose="02070309020205020404" pitchFamily="49" charset="0"/>
              </a:rPr>
              <a:t> officer </a:t>
            </a:r>
            <a:r>
              <a:rPr lang="en-US" sz="2400" dirty="0" err="1">
                <a:cs typeface="Courier New" panose="02070309020205020404" pitchFamily="49" charset="0"/>
              </a:rPr>
              <a:t>créé</a:t>
            </a:r>
            <a:r>
              <a:rPr lang="en-US" sz="2400" dirty="0">
                <a:cs typeface="Courier New" panose="02070309020205020404" pitchFamily="49" charset="0"/>
              </a:rPr>
              <a:t> par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read_pptx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"type"</a:t>
            </a:r>
            <a:r>
              <a:rPr lang="en-US" sz="2400" dirty="0">
                <a:cs typeface="Courier New" panose="02070309020205020404" pitchFamily="49" charset="0"/>
              </a:rPr>
              <a:t> = disposition de la </a:t>
            </a:r>
            <a:r>
              <a:rPr lang="en-US" sz="2400" dirty="0" err="1">
                <a:cs typeface="Courier New" panose="02070309020205020404" pitchFamily="49" charset="0"/>
              </a:rPr>
              <a:t>diapo</a:t>
            </a:r>
            <a:endParaRPr lang="fr-FR" sz="2400" dirty="0">
              <a:cs typeface="Courier New" panose="02070309020205020404" pitchFamily="49" charset="0"/>
            </a:endParaRPr>
          </a:p>
          <a:p>
            <a:pPr lvl="1"/>
            <a:endParaRPr lang="fr-FR" sz="24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123239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FC7E5E2-952E-4944-A8D5-21579D7FF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3" y="1765283"/>
            <a:ext cx="8753475" cy="290512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13CE91E-4712-44C4-B6C6-E954F631B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890" y="3384253"/>
            <a:ext cx="2154600" cy="1620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554EBD6-8813-4B7D-92C2-B301A168C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912" y="5085184"/>
            <a:ext cx="2154578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9171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E6F5CE1-36F4-4029-99AE-EB551C06C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59563"/>
            <a:ext cx="6800850" cy="31051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66F83C5-985C-4F7B-9AEE-C6C362FEA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4295401"/>
            <a:ext cx="2149178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86754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4.4- Modifier un fichier existant (1/4)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Principe des signets (</a:t>
            </a:r>
            <a:r>
              <a:rPr lang="fr-FR" i="1" dirty="0"/>
              <a:t>bookmarks</a:t>
            </a:r>
            <a:r>
              <a:rPr lang="fr-FR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Dans le document Word existant, indiquer par des signets les emplacements à modifier avec des résultats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778136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704424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4.4- Modifier un fichier existant (2/4)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Signets Word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invisibles par défaut (menu Fichier &gt; Options &gt; Options avancées &gt; Afficher les signets)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466289" y="5439303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n-lt"/>
              </a:rPr>
              <a:t>signets</a:t>
            </a:r>
          </a:p>
          <a:p>
            <a:r>
              <a:rPr lang="fr-FR" dirty="0">
                <a:latin typeface="+mn-lt"/>
              </a:rPr>
              <a:t>Pour voir leurs noms, utiliser le menu Insertion &gt; Signet et le bouton Atteindre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3203848" y="4741913"/>
            <a:ext cx="432048" cy="6973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4427984" y="4738788"/>
            <a:ext cx="1545789" cy="700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37112"/>
            <a:ext cx="5429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530439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D70640E-5439-411B-B5A1-36AEF3628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763905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97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498D21B-9857-4ED9-BE52-928946C23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21" y="1736984"/>
            <a:ext cx="3819525" cy="23241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D7C3F1F-CB15-49C1-8A16-FF4B05445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21" y="4416943"/>
            <a:ext cx="54673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10697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4.4- Modifier un fichier existant (3/4)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fr-FR" dirty="0"/>
              <a:t>Lire le document Word contenant les signets avec {</a:t>
            </a:r>
            <a:r>
              <a:rPr lang="fr-FR" dirty="0" err="1"/>
              <a:t>officer</a:t>
            </a:r>
            <a:r>
              <a:rPr lang="fr-FR" dirty="0"/>
              <a:t>}</a:t>
            </a:r>
          </a:p>
          <a:p>
            <a:pPr lvl="1"/>
            <a:r>
              <a:rPr lang="fr-FR" dirty="0">
                <a:latin typeface="Courier New" pitchFamily="49" charset="0"/>
                <a:cs typeface="Courier New" pitchFamily="49" charset="0"/>
              </a:rPr>
              <a:t>doc &lt;-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read_docx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path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="….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docx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")</a:t>
            </a:r>
            <a:endParaRPr lang="fr-FR" dirty="0"/>
          </a:p>
          <a:p>
            <a:pPr marL="514350" indent="-514350">
              <a:buFont typeface="+mj-lt"/>
              <a:buAutoNum type="arabicPeriod" startAt="2"/>
            </a:pPr>
            <a:endParaRPr lang="fr-FR" sz="2000" dirty="0"/>
          </a:p>
          <a:p>
            <a:pPr marL="514350" indent="-514350">
              <a:buFont typeface="+mj-lt"/>
              <a:buAutoNum type="arabicPeriod" startAt="2"/>
            </a:pPr>
            <a:r>
              <a:rPr lang="fr-FR" dirty="0"/>
              <a:t>Utiliser une des fonctions de la page suivante pour remplacer le texte du signet par un autre / par une image</a:t>
            </a:r>
          </a:p>
        </p:txBody>
      </p:sp>
    </p:spTree>
    <p:extLst>
      <p:ext uri="{BB962C8B-B14F-4D97-AF65-F5344CB8AC3E}">
        <p14:creationId xmlns:p14="http://schemas.microsoft.com/office/powerpoint/2010/main" val="1001792087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4.4- Modifier un fichier existant (4/4)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67544" y="1988840"/>
          <a:ext cx="8229600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9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Fonction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Action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body_replace_text_at_bkm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headers_replace_text_at_bkm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footers_replace_text_at_bkm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Remplace le texte contenu dans le signet par un autre</a:t>
                      </a:r>
                    </a:p>
                    <a:p>
                      <a:r>
                        <a:rPr lang="fr-FR" dirty="0"/>
                        <a:t>Fonctions</a:t>
                      </a:r>
                      <a:r>
                        <a:rPr lang="fr-FR" baseline="0" dirty="0"/>
                        <a:t> selon l’emplacement du signet : corps du document, en-tête ou pied de page</a:t>
                      </a:r>
                      <a:endParaRPr lang="fr-FR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body_replace_img_at_bkm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headers_replace_img_at_bkm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footers_replace_img_at_bkm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Idem avec une image à l’emplacement contenu dans le signet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body_replace_flextable_at_bkm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Idem avec un </a:t>
                      </a:r>
                      <a:r>
                        <a:rPr lang="fr-FR" dirty="0" err="1"/>
                        <a:t>flextable</a:t>
                      </a:r>
                      <a:r>
                        <a:rPr lang="fr-FR" dirty="0"/>
                        <a:t> à l’emplacement contenu dans le signet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818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708329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47F9527-345F-4BCC-B0BE-83D71DD8E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348880"/>
            <a:ext cx="68008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24421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9E5C3B5-1D07-4B42-869E-0112D7595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535" y="1556792"/>
            <a:ext cx="3761584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93775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4.5- Créer un classeur (1/3)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Package {</a:t>
            </a:r>
            <a:r>
              <a:rPr lang="fr-FR" dirty="0" err="1"/>
              <a:t>openxlsx</a:t>
            </a:r>
            <a:r>
              <a:rPr lang="fr-FR" dirty="0"/>
              <a:t>}</a:t>
            </a:r>
          </a:p>
          <a:p>
            <a:r>
              <a:rPr lang="fr-FR" dirty="0"/>
              <a:t>Création d’un nouveau classeur </a:t>
            </a:r>
          </a:p>
          <a:p>
            <a:r>
              <a:rPr lang="fr-FR" dirty="0" err="1">
                <a:latin typeface="Courier New" pitchFamily="49" charset="0"/>
                <a:cs typeface="Courier New" pitchFamily="49" charset="0"/>
              </a:rPr>
              <a:t>wb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createWorkbook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Ajout d’un onglet (pas d’affectation)</a:t>
            </a:r>
          </a:p>
          <a:p>
            <a:r>
              <a:rPr lang="fr-FR" dirty="0" err="1">
                <a:latin typeface="Courier New" pitchFamily="49" charset="0"/>
                <a:cs typeface="Courier New" pitchFamily="49" charset="0"/>
              </a:rPr>
              <a:t>addWorksheet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wb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, "nom onglet")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5070508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4.5- Créer un classeur (2/3)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Ajouter un data frame</a:t>
            </a:r>
          </a:p>
          <a:p>
            <a:r>
              <a:rPr lang="fr-FR" dirty="0" err="1">
                <a:latin typeface="Courier New" pitchFamily="49" charset="0"/>
                <a:cs typeface="Courier New" pitchFamily="49" charset="0"/>
              </a:rPr>
              <a:t>writeData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wb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, "nom onglet",</a:t>
            </a:r>
          </a:p>
          <a:p>
            <a:r>
              <a:rPr lang="fr-FR" dirty="0">
                <a:latin typeface="Courier New" pitchFamily="49" charset="0"/>
                <a:cs typeface="Courier New" pitchFamily="49" charset="0"/>
              </a:rPr>
              <a:t>          x=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df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  <a:p>
            <a:r>
              <a:rPr lang="fr-FR" dirty="0">
                <a:latin typeface="Courier New" pitchFamily="49" charset="0"/>
                <a:cs typeface="Courier New" pitchFamily="49" charset="0"/>
              </a:rPr>
              <a:t>      &lt; ,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withFilter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 = TRUE &gt; )</a:t>
            </a:r>
          </a:p>
          <a:p>
            <a:r>
              <a:rPr lang="fr-FR" dirty="0"/>
              <a:t>Ajouter un data frame comme tableau</a:t>
            </a:r>
          </a:p>
          <a:p>
            <a:r>
              <a:rPr lang="fr-FR" dirty="0" err="1">
                <a:latin typeface="Courier New" pitchFamily="49" charset="0"/>
                <a:cs typeface="Courier New" pitchFamily="49" charset="0"/>
              </a:rPr>
              <a:t>writeDataTable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wb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fr-FR" dirty="0">
                <a:latin typeface="Courier New" pitchFamily="49" charset="0"/>
                <a:cs typeface="Courier New" pitchFamily="49" charset="0"/>
              </a:rPr>
              <a:t>              "nom onglet",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df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4672374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4.5- Créer un classeur (3/3)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Ajouter un filtre automatique</a:t>
            </a:r>
          </a:p>
          <a:p>
            <a:r>
              <a:rPr lang="fr-FR" dirty="0" err="1">
                <a:latin typeface="Courier New" pitchFamily="49" charset="0"/>
                <a:cs typeface="Courier New" pitchFamily="49" charset="0"/>
              </a:rPr>
              <a:t>addFilter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wb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, "nom onglet",</a:t>
            </a:r>
          </a:p>
          <a:p>
            <a:r>
              <a:rPr lang="fr-FR" dirty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rows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numeroLigne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fr-FR" dirty="0">
                <a:latin typeface="Courier New" pitchFamily="49" charset="0"/>
                <a:cs typeface="Courier New" pitchFamily="49" charset="0"/>
              </a:rPr>
              <a:t>          cols=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numerosColonnes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fr-FR" dirty="0"/>
              <a:t>Sauvegarde (pas d’affectation)</a:t>
            </a:r>
          </a:p>
          <a:p>
            <a:r>
              <a:rPr lang="fr-FR" dirty="0" err="1">
                <a:latin typeface="Courier New" pitchFamily="49" charset="0"/>
                <a:cs typeface="Courier New" pitchFamily="49" charset="0"/>
              </a:rPr>
              <a:t>saveWorkbook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wb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, file="….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xlsx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",</a:t>
            </a:r>
          </a:p>
          <a:p>
            <a:r>
              <a:rPr lang="fr-FR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overwrite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=TRUE|FALSE)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2795288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BC16F1B-C183-4463-B1FD-4BB90E232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16832"/>
            <a:ext cx="64389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68741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425D3B2-4030-43B9-BA6B-63417114B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772816"/>
            <a:ext cx="91059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96837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4.6- Mettre à jour un classeur (1/2)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Utilisation d’un classeur existant</a:t>
            </a:r>
          </a:p>
          <a:p>
            <a:r>
              <a:rPr lang="fr-FR" dirty="0" err="1">
                <a:latin typeface="Courier New" pitchFamily="49" charset="0"/>
                <a:cs typeface="Courier New" pitchFamily="49" charset="0"/>
              </a:rPr>
              <a:t>wb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 &lt;- </a:t>
            </a:r>
          </a:p>
          <a:p>
            <a:r>
              <a:rPr lang="fr-FR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loadWorkbook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(file="….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xlsx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")</a:t>
            </a:r>
          </a:p>
          <a:p>
            <a:r>
              <a:rPr lang="fr-FR" dirty="0">
                <a:sym typeface="Wingdings" pitchFamily="2" charset="2"/>
              </a:rPr>
              <a:t> l</a:t>
            </a:r>
            <a:r>
              <a:rPr lang="fr-FR" dirty="0"/>
              <a:t>e contenu du classeur est mémorisé :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valeurs et formules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mises en forme, formats de cellules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graphiques et TCD</a:t>
            </a:r>
          </a:p>
        </p:txBody>
      </p:sp>
    </p:spTree>
    <p:extLst>
      <p:ext uri="{BB962C8B-B14F-4D97-AF65-F5344CB8AC3E}">
        <p14:creationId xmlns:p14="http://schemas.microsoft.com/office/powerpoint/2010/main" val="4154354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DC0D0C0-56CF-4AB7-8395-D7EEE9DF6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52600"/>
            <a:ext cx="3743325" cy="27622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4517F1B-399B-4359-8EE3-CED21ADD8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4595812"/>
            <a:ext cx="490537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19015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4.6- Mettre à jour un classeur (2/2)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Injection de données</a:t>
            </a:r>
          </a:p>
          <a:p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writeData</a:t>
            </a:r>
            <a:r>
              <a:rPr lang="fr-FR" sz="2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wb</a:t>
            </a:r>
            <a:r>
              <a:rPr lang="fr-FR" sz="2800" dirty="0"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fr-FR" sz="2800" dirty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sheet</a:t>
            </a:r>
            <a:r>
              <a:rPr lang="fr-FR" sz="2800" dirty="0">
                <a:latin typeface="Courier New" pitchFamily="49" charset="0"/>
                <a:cs typeface="Courier New" pitchFamily="49" charset="0"/>
              </a:rPr>
              <a:t>="nom feuille",</a:t>
            </a:r>
          </a:p>
          <a:p>
            <a:r>
              <a:rPr lang="fr-FR" sz="2800" dirty="0">
                <a:latin typeface="Courier New" pitchFamily="49" charset="0"/>
                <a:cs typeface="Courier New" pitchFamily="49" charset="0"/>
              </a:rPr>
              <a:t>          x=</a:t>
            </a: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data.frame</a:t>
            </a:r>
            <a:r>
              <a:rPr lang="fr-FR" sz="2800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fr-FR" sz="2800" dirty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colNames</a:t>
            </a:r>
            <a:r>
              <a:rPr lang="fr-FR" sz="2800" dirty="0">
                <a:latin typeface="Courier New" pitchFamily="49" charset="0"/>
                <a:cs typeface="Courier New" pitchFamily="49" charset="0"/>
              </a:rPr>
              <a:t>=TRUE|FALSE,</a:t>
            </a:r>
          </a:p>
          <a:p>
            <a:r>
              <a:rPr lang="fr-FR" sz="2800" dirty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startCol</a:t>
            </a:r>
            <a:r>
              <a:rPr lang="fr-FR" sz="2800" dirty="0">
                <a:latin typeface="Courier New" pitchFamily="49" charset="0"/>
                <a:cs typeface="Courier New" pitchFamily="49" charset="0"/>
              </a:rPr>
              <a:t>=col,</a:t>
            </a:r>
          </a:p>
          <a:p>
            <a:r>
              <a:rPr lang="fr-FR" sz="2800" dirty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startRow</a:t>
            </a:r>
            <a:r>
              <a:rPr lang="fr-FR" sz="2800" dirty="0">
                <a:latin typeface="Courier New" pitchFamily="49" charset="0"/>
                <a:cs typeface="Courier New" pitchFamily="49" charset="0"/>
              </a:rPr>
              <a:t>=ligne,</a:t>
            </a:r>
          </a:p>
          <a:p>
            <a:r>
              <a:rPr lang="fr-FR" sz="2800" dirty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xy</a:t>
            </a:r>
            <a:r>
              <a:rPr lang="fr-FR" sz="2800" dirty="0">
                <a:latin typeface="Courier New" pitchFamily="49" charset="0"/>
                <a:cs typeface="Courier New" pitchFamily="49" charset="0"/>
              </a:rPr>
              <a:t>=c(</a:t>
            </a: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col,ligne</a:t>
            </a:r>
            <a:r>
              <a:rPr lang="fr-FR" sz="2800" dirty="0">
                <a:latin typeface="Courier New" pitchFamily="49" charset="0"/>
                <a:cs typeface="Courier New" pitchFamily="49" charset="0"/>
              </a:rPr>
              <a:t>))</a:t>
            </a:r>
          </a:p>
        </p:txBody>
      </p:sp>
      <p:sp>
        <p:nvSpPr>
          <p:cNvPr id="4" name="Accolade ouvrante 3"/>
          <p:cNvSpPr/>
          <p:nvPr/>
        </p:nvSpPr>
        <p:spPr>
          <a:xfrm>
            <a:off x="2555776" y="4744391"/>
            <a:ext cx="310891" cy="1368152"/>
          </a:xfrm>
          <a:prstGeom prst="leftBrace">
            <a:avLst>
              <a:gd name="adj1" fmla="val 2714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39552" y="4829051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+mn-lt"/>
              </a:rPr>
              <a:t>Utiliser l’option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xy</a:t>
            </a:r>
            <a:r>
              <a:rPr lang="fr-FR" dirty="0">
                <a:latin typeface="+mn-lt"/>
              </a:rPr>
              <a:t> si on n’utilise aucune des deux autres</a:t>
            </a:r>
          </a:p>
        </p:txBody>
      </p:sp>
    </p:spTree>
    <p:extLst>
      <p:ext uri="{BB962C8B-B14F-4D97-AF65-F5344CB8AC3E}">
        <p14:creationId xmlns:p14="http://schemas.microsoft.com/office/powerpoint/2010/main" val="2501887376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A9FABFB-3574-492A-A514-3632F3AB2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56" y="1556792"/>
            <a:ext cx="7452320" cy="446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90292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AC8878F-1F99-4169-BFE7-A10208FF2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060848"/>
            <a:ext cx="621982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65241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F1F4D14-A48B-439B-8F3C-F4C67B914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13" y="1812509"/>
            <a:ext cx="867727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20641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4.7- Mise en forme (1/8)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114800"/>
          </a:xfrm>
        </p:spPr>
        <p:txBody>
          <a:bodyPr/>
          <a:lstStyle/>
          <a:p>
            <a:r>
              <a:rPr lang="fr-FR" dirty="0"/>
              <a:t>Au niveau de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writeData</a:t>
            </a:r>
            <a:r>
              <a:rPr lang="fr-FR" dirty="0"/>
              <a:t> :</a:t>
            </a:r>
          </a:p>
          <a:p>
            <a:pPr lvl="1"/>
            <a:r>
              <a:rPr lang="fr-FR" dirty="0"/>
              <a:t>Option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borders</a:t>
            </a:r>
            <a:r>
              <a:rPr lang="fr-FR" dirty="0"/>
              <a:t>, valeurs =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surrounding</a:t>
            </a:r>
            <a:r>
              <a:rPr lang="fr-FR" dirty="0"/>
              <a:t>,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columns</a:t>
            </a:r>
            <a:r>
              <a:rPr lang="fr-FR" dirty="0"/>
              <a:t>,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rows</a:t>
            </a:r>
            <a:r>
              <a:rPr lang="fr-FR" dirty="0"/>
              <a:t>,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all</a:t>
            </a:r>
            <a:r>
              <a:rPr lang="fr-FR" dirty="0"/>
              <a:t>, défaut =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none</a:t>
            </a:r>
          </a:p>
          <a:p>
            <a:pPr lvl="1"/>
            <a:r>
              <a:rPr lang="fr-FR" dirty="0"/>
              <a:t>Option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borderColour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fr-FR" dirty="0"/>
              <a:t>Option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borderStyle</a:t>
            </a:r>
            <a:r>
              <a:rPr lang="fr-FR" dirty="0"/>
              <a:t>, valeurs =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thin</a:t>
            </a:r>
            <a:r>
              <a:rPr lang="fr-FR" dirty="0"/>
              <a:t>,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hair</a:t>
            </a:r>
            <a:r>
              <a:rPr lang="fr-FR" dirty="0"/>
              <a:t>,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medium</a:t>
            </a:r>
            <a:r>
              <a:rPr lang="fr-FR" dirty="0"/>
              <a:t>,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dashed</a:t>
            </a:r>
            <a:r>
              <a:rPr lang="fr-FR" dirty="0"/>
              <a:t>,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dotted</a:t>
            </a:r>
            <a:r>
              <a:rPr lang="fr-FR" dirty="0"/>
              <a:t>,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thick</a:t>
            </a:r>
            <a:r>
              <a:rPr lang="fr-FR" dirty="0"/>
              <a:t>,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double</a:t>
            </a:r>
            <a:r>
              <a:rPr lang="fr-FR" dirty="0"/>
              <a:t>, etc.</a:t>
            </a:r>
          </a:p>
          <a:p>
            <a:pPr lvl="1"/>
            <a:r>
              <a:rPr lang="fr-FR" dirty="0"/>
              <a:t>Option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headerStyle</a:t>
            </a:r>
            <a:r>
              <a:rPr lang="fr-FR" dirty="0"/>
              <a:t>, valeurs via fonction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createStyle</a:t>
            </a:r>
            <a:r>
              <a:rPr lang="fr-FR" dirty="0"/>
              <a:t> (cf. infra)</a:t>
            </a:r>
          </a:p>
        </p:txBody>
      </p:sp>
    </p:spTree>
    <p:extLst>
      <p:ext uri="{BB962C8B-B14F-4D97-AF65-F5344CB8AC3E}">
        <p14:creationId xmlns:p14="http://schemas.microsoft.com/office/powerpoint/2010/main" val="989544511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4.7- Mise en forme (2/8)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Fonction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createStyle</a:t>
            </a:r>
            <a:r>
              <a:rPr lang="fr-FR" dirty="0"/>
              <a:t>, options</a:t>
            </a:r>
          </a:p>
          <a:p>
            <a:pPr lvl="1"/>
            <a:r>
              <a:rPr lang="fr-FR" dirty="0" err="1">
                <a:latin typeface="Courier New" pitchFamily="49" charset="0"/>
                <a:cs typeface="Courier New" pitchFamily="49" charset="0"/>
              </a:rPr>
              <a:t>fontName</a:t>
            </a:r>
            <a:r>
              <a:rPr lang="fr-FR" dirty="0"/>
              <a:t>,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fontSize</a:t>
            </a:r>
            <a:r>
              <a:rPr lang="fr-FR" dirty="0"/>
              <a:t> (en points),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fontColour</a:t>
            </a:r>
            <a:r>
              <a:rPr lang="fr-FR" dirty="0">
                <a:cs typeface="Courier New" pitchFamily="49" charset="0"/>
              </a:rPr>
              <a:t>,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bgFill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fr-FR" dirty="0" err="1">
                <a:latin typeface="Courier New" pitchFamily="49" charset="0"/>
                <a:cs typeface="Courier New" pitchFamily="49" charset="0"/>
              </a:rPr>
              <a:t>numFmt</a:t>
            </a:r>
            <a:r>
              <a:rPr lang="fr-FR" dirty="0"/>
              <a:t> pour les formats de cellule personnalisés</a:t>
            </a:r>
          </a:p>
          <a:p>
            <a:pPr lvl="1"/>
            <a:r>
              <a:rPr lang="fr-FR" dirty="0">
                <a:latin typeface="Courier New" pitchFamily="49" charset="0"/>
                <a:cs typeface="Courier New" pitchFamily="49" charset="0"/>
              </a:rPr>
              <a:t>border</a:t>
            </a:r>
            <a:r>
              <a:rPr lang="fr-FR" dirty="0"/>
              <a:t> avec combinaison de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top</a:t>
            </a:r>
            <a:r>
              <a:rPr lang="fr-FR" dirty="0"/>
              <a:t>,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bottom</a:t>
            </a:r>
            <a:r>
              <a:rPr lang="fr-FR" dirty="0"/>
              <a:t>,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left</a:t>
            </a:r>
            <a:r>
              <a:rPr lang="fr-FR" dirty="0"/>
              <a:t> et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right</a:t>
            </a:r>
            <a:r>
              <a:rPr lang="fr-FR" dirty="0"/>
              <a:t> = vecteur texte</a:t>
            </a:r>
          </a:p>
          <a:p>
            <a:pPr lvl="1"/>
            <a:r>
              <a:rPr lang="fr-FR" dirty="0" err="1">
                <a:latin typeface="Courier New" pitchFamily="49" charset="0"/>
                <a:cs typeface="Courier New" pitchFamily="49" charset="0"/>
              </a:rPr>
              <a:t>borderColour</a:t>
            </a:r>
            <a:r>
              <a:rPr lang="fr-FR" dirty="0"/>
              <a:t>,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borderStyle</a:t>
            </a:r>
            <a:r>
              <a:rPr lang="fr-FR" dirty="0"/>
              <a:t> : cf. supra</a:t>
            </a:r>
          </a:p>
        </p:txBody>
      </p:sp>
    </p:spTree>
    <p:extLst>
      <p:ext uri="{BB962C8B-B14F-4D97-AF65-F5344CB8AC3E}">
        <p14:creationId xmlns:p14="http://schemas.microsoft.com/office/powerpoint/2010/main" val="399467578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4.7- Mise en forme (3/8)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Fonction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createStyle</a:t>
            </a:r>
            <a:r>
              <a:rPr lang="fr-FR" dirty="0"/>
              <a:t>, options</a:t>
            </a:r>
          </a:p>
          <a:p>
            <a:pPr lvl="1"/>
            <a:r>
              <a:rPr lang="fr-FR" dirty="0" err="1">
                <a:latin typeface="Courier New" pitchFamily="49" charset="0"/>
                <a:cs typeface="Courier New" pitchFamily="49" charset="0"/>
              </a:rPr>
              <a:t>halign</a:t>
            </a:r>
            <a:r>
              <a:rPr lang="fr-FR" dirty="0"/>
              <a:t>,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valign</a:t>
            </a:r>
            <a:r>
              <a:rPr lang="fr-FR" dirty="0"/>
              <a:t> : valeurs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left</a:t>
            </a:r>
            <a:r>
              <a:rPr lang="fr-FR" dirty="0"/>
              <a:t>,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right</a:t>
            </a:r>
            <a:r>
              <a:rPr lang="fr-FR" dirty="0"/>
              <a:t>,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center</a:t>
            </a:r>
            <a:r>
              <a:rPr lang="fr-FR" dirty="0"/>
              <a:t>,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top</a:t>
            </a:r>
            <a:r>
              <a:rPr lang="fr-FR" dirty="0"/>
              <a:t>,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bottom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fr-FR" dirty="0" err="1">
                <a:latin typeface="Courier New" pitchFamily="49" charset="0"/>
                <a:cs typeface="Courier New" pitchFamily="49" charset="0"/>
              </a:rPr>
              <a:t>textDecoration</a:t>
            </a:r>
            <a:r>
              <a:rPr lang="fr-FR" dirty="0"/>
              <a:t> : valeurs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bold</a:t>
            </a:r>
            <a:r>
              <a:rPr lang="fr-FR" dirty="0"/>
              <a:t>,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italic</a:t>
            </a:r>
            <a:r>
              <a:rPr lang="fr-FR" dirty="0"/>
              <a:t>,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strikeout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fr-FR" dirty="0" err="1">
                <a:latin typeface="Courier New" pitchFamily="49" charset="0"/>
                <a:cs typeface="Courier New" pitchFamily="49" charset="0"/>
              </a:rPr>
              <a:t>wrapText</a:t>
            </a:r>
            <a:r>
              <a:rPr lang="fr-FR" dirty="0"/>
              <a:t>,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indent</a:t>
            </a:r>
            <a:r>
              <a:rPr lang="fr-FR" dirty="0"/>
              <a:t> (valeurs booléennes)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3490763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4.7- Mise en forme (4/8)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Mise en forme conditionnelle :</a:t>
            </a:r>
          </a:p>
          <a:p>
            <a:r>
              <a:rPr lang="fr-FR" dirty="0" err="1">
                <a:latin typeface="Courier New" pitchFamily="49" charset="0"/>
                <a:cs typeface="Courier New" pitchFamily="49" charset="0"/>
              </a:rPr>
              <a:t>conditionnalFormatting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wb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fr-FR" dirty="0">
                <a:latin typeface="Courier New" pitchFamily="49" charset="0"/>
                <a:cs typeface="Courier New" pitchFamily="49" charset="0"/>
              </a:rPr>
              <a:t>     "nom onglet",</a:t>
            </a:r>
          </a:p>
          <a:p>
            <a:r>
              <a:rPr lang="fr-FR" dirty="0">
                <a:latin typeface="Courier New" pitchFamily="49" charset="0"/>
                <a:cs typeface="Courier New" pitchFamily="49" charset="0"/>
              </a:rPr>
              <a:t>     cols=vecteur, </a:t>
            </a:r>
          </a:p>
          <a:p>
            <a:r>
              <a:rPr lang="fr-FR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rows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=vecteur, </a:t>
            </a:r>
          </a:p>
          <a:p>
            <a:r>
              <a:rPr lang="fr-FR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rule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="condition",        </a:t>
            </a:r>
          </a:p>
          <a:p>
            <a:r>
              <a:rPr lang="fr-FR" dirty="0">
                <a:latin typeface="Courier New" pitchFamily="49" charset="0"/>
                <a:cs typeface="Courier New" pitchFamily="49" charset="0"/>
              </a:rPr>
              <a:t>     style=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nomStyle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3829975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4.7- Mise en forme (5/8)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Mise en forme conditionnelle : 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 err="1">
                <a:latin typeface="Courier New" pitchFamily="49" charset="0"/>
                <a:cs typeface="Courier New" pitchFamily="49" charset="0"/>
              </a:rPr>
              <a:t>nomStyle</a:t>
            </a:r>
            <a:r>
              <a:rPr lang="fr-FR" dirty="0"/>
              <a:t> est un objet créé avec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createStyle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la valeur de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rule</a:t>
            </a:r>
            <a:r>
              <a:rPr lang="fr-FR" dirty="0"/>
              <a:t> est une condition pour Excel, telle que par exemple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"==0"</a:t>
            </a:r>
            <a:r>
              <a:rPr lang="fr-FR" dirty="0"/>
              <a:t>,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"!=0"</a:t>
            </a:r>
            <a:r>
              <a:rPr lang="fr-FR" dirty="0"/>
              <a:t>, </a:t>
            </a:r>
            <a:r>
              <a:rPr lang="fr-FR" sz="3000" dirty="0">
                <a:latin typeface="Courier New" pitchFamily="49" charset="0"/>
                <a:cs typeface="Courier New" pitchFamily="49" charset="0"/>
              </a:rPr>
              <a:t>"$A$1==0"</a:t>
            </a:r>
            <a:r>
              <a:rPr lang="fr-FR" dirty="0"/>
              <a:t> ou toute autre variante avec moins de </a:t>
            </a:r>
            <a:r>
              <a:rPr lang="fr-FR" sz="3000" dirty="0">
                <a:latin typeface="Courier New" pitchFamily="49" charset="0"/>
                <a:cs typeface="Courier New" pitchFamily="49" charset="0"/>
              </a:rPr>
              <a:t>$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3823995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4.7- Mise en forme (6/8)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Formats de cellules : </a:t>
            </a:r>
          </a:p>
          <a:p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addStyle</a:t>
            </a:r>
            <a:r>
              <a:rPr lang="fr-FR" sz="2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wb</a:t>
            </a:r>
            <a:r>
              <a:rPr lang="fr-FR" sz="2800" dirty="0"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fr-FR" sz="2800" dirty="0">
                <a:latin typeface="Courier New" pitchFamily="49" charset="0"/>
                <a:cs typeface="Courier New" pitchFamily="49" charset="0"/>
              </a:rPr>
              <a:t>         "nom onglet", </a:t>
            </a:r>
          </a:p>
          <a:p>
            <a:r>
              <a:rPr lang="fr-FR" sz="2800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rows</a:t>
            </a:r>
            <a:r>
              <a:rPr lang="fr-FR" sz="28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vecLignes</a:t>
            </a:r>
            <a:r>
              <a:rPr lang="fr-FR" sz="2800" dirty="0"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fr-FR" sz="2800" dirty="0">
                <a:latin typeface="Courier New" pitchFamily="49" charset="0"/>
                <a:cs typeface="Courier New" pitchFamily="49" charset="0"/>
              </a:rPr>
              <a:t>         cols=</a:t>
            </a: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numColonne</a:t>
            </a:r>
            <a:r>
              <a:rPr lang="fr-FR" sz="2800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fr-FR" sz="2800" dirty="0">
                <a:latin typeface="Courier New" pitchFamily="49" charset="0"/>
                <a:cs typeface="Courier New" pitchFamily="49" charset="0"/>
              </a:rPr>
              <a:t>         style=</a:t>
            </a: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createStyle</a:t>
            </a:r>
            <a:r>
              <a:rPr lang="fr-FR" sz="2800" dirty="0">
                <a:latin typeface="Courier New" pitchFamily="49" charset="0"/>
                <a:cs typeface="Courier New" pitchFamily="49" charset="0"/>
              </a:rPr>
              <a:t>(</a:t>
            </a:r>
          </a:p>
          <a:p>
            <a:r>
              <a:rPr lang="fr-FR" sz="28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numFmt</a:t>
            </a:r>
            <a:r>
              <a:rPr lang="fr-FR" sz="2800" dirty="0">
                <a:latin typeface="Courier New" pitchFamily="49" charset="0"/>
                <a:cs typeface="Courier New" pitchFamily="49" charset="0"/>
              </a:rPr>
              <a:t>="format Excel"))</a:t>
            </a:r>
          </a:p>
        </p:txBody>
      </p:sp>
    </p:spTree>
    <p:extLst>
      <p:ext uri="{BB962C8B-B14F-4D97-AF65-F5344CB8AC3E}">
        <p14:creationId xmlns:p14="http://schemas.microsoft.com/office/powerpoint/2010/main" val="1556584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C9BB2A5-0352-4870-B44A-7D066C512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28800"/>
            <a:ext cx="4362450" cy="25336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A7EB417-A041-42BF-B435-A9B10D1CD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553000"/>
            <a:ext cx="43624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49405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4.7- Mise en forme (7/8)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Formats de cellules (normes Excel US) :</a:t>
            </a:r>
          </a:p>
          <a:p>
            <a:pPr marL="877888" lvl="1" indent="-342900">
              <a:buFont typeface="Arial" pitchFamily="34" charset="0"/>
              <a:buChar char="•"/>
            </a:pPr>
            <a:r>
              <a:rPr lang="fr-FR" dirty="0"/>
              <a:t>Le séparateur décimal est </a:t>
            </a:r>
            <a:r>
              <a:rPr lang="fr-FR" sz="2600" dirty="0">
                <a:latin typeface="Courier New" pitchFamily="49" charset="0"/>
                <a:cs typeface="Courier New" pitchFamily="49" charset="0"/>
              </a:rPr>
              <a:t>.</a:t>
            </a:r>
            <a:endParaRPr lang="fr-FR" sz="3900" dirty="0">
              <a:latin typeface="Courier New" pitchFamily="49" charset="0"/>
              <a:cs typeface="Courier New" pitchFamily="49" charset="0"/>
            </a:endParaRPr>
          </a:p>
          <a:p>
            <a:pPr marL="877888" lvl="1" indent="-342900">
              <a:buFont typeface="Arial" pitchFamily="34" charset="0"/>
              <a:buChar char="•"/>
            </a:pPr>
            <a:r>
              <a:rPr lang="fr-FR" dirty="0"/>
              <a:t>Le séparateur de milliers est </a:t>
            </a:r>
            <a:r>
              <a:rPr lang="fr-FR" sz="2600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877888" lvl="1" indent="-342900">
              <a:buFont typeface="Arial" pitchFamily="34" charset="0"/>
              <a:buChar char="•"/>
            </a:pPr>
            <a:r>
              <a:rPr lang="fr-FR" dirty="0"/>
              <a:t>Un chiffre toujours visible est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0</a:t>
            </a:r>
          </a:p>
          <a:p>
            <a:pPr marL="877888" lvl="1" indent="-342900">
              <a:buFont typeface="Arial" pitchFamily="34" charset="0"/>
              <a:buChar char="•"/>
            </a:pPr>
            <a:r>
              <a:rPr lang="fr-FR" dirty="0"/>
              <a:t>Un chiffre facultatif est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#</a:t>
            </a:r>
          </a:p>
          <a:p>
            <a:pPr marL="877888" lvl="1" indent="-342900">
              <a:buFont typeface="Arial" pitchFamily="34" charset="0"/>
              <a:buChar char="•"/>
            </a:pPr>
            <a:r>
              <a:rPr lang="fr-FR" dirty="0"/>
              <a:t>Un caractère est précédé de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\\</a:t>
            </a:r>
          </a:p>
          <a:p>
            <a:pPr marL="877888" lvl="1" indent="-342900">
              <a:buFont typeface="Arial" pitchFamily="34" charset="0"/>
              <a:buChar char="•"/>
            </a:pPr>
            <a:r>
              <a:rPr lang="fr-FR" dirty="0"/>
              <a:t>Un espace est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3466625289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4.7- Mise en forme (8/8)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Largeur des colonnes</a:t>
            </a:r>
          </a:p>
          <a:p>
            <a:r>
              <a:rPr lang="fr-FR" dirty="0" err="1">
                <a:latin typeface="Courier New" pitchFamily="49" charset="0"/>
                <a:cs typeface="Courier New" pitchFamily="49" charset="0"/>
              </a:rPr>
              <a:t>setColWidths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wb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fr-FR" dirty="0"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sheet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="nom feuille",</a:t>
            </a:r>
          </a:p>
          <a:p>
            <a:r>
              <a:rPr lang="fr-FR" dirty="0">
                <a:latin typeface="Courier New" pitchFamily="49" charset="0"/>
                <a:cs typeface="Courier New" pitchFamily="49" charset="0"/>
              </a:rPr>
              <a:t>           cols=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num_colonnes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fr-FR" dirty="0"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widths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="auto"|</a:t>
            </a:r>
          </a:p>
          <a:p>
            <a:r>
              <a:rPr lang="fr-FR" dirty="0">
                <a:latin typeface="Courier New" pitchFamily="49" charset="0"/>
                <a:cs typeface="Courier New" pitchFamily="49" charset="0"/>
              </a:rPr>
              <a:t>                  vecteur)</a:t>
            </a:r>
          </a:p>
        </p:txBody>
      </p:sp>
    </p:spTree>
    <p:extLst>
      <p:ext uri="{BB962C8B-B14F-4D97-AF65-F5344CB8AC3E}">
        <p14:creationId xmlns:p14="http://schemas.microsoft.com/office/powerpoint/2010/main" val="1983544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/>
              <a:t>Contenu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40000"/>
              </a:lnSpc>
              <a:buAutoNum type="arabicPeriod"/>
            </a:pPr>
            <a:r>
              <a:rPr lang="fr-FR" dirty="0"/>
              <a:t>Le package {</a:t>
            </a:r>
            <a:r>
              <a:rPr lang="fr-FR" dirty="0" err="1"/>
              <a:t>dplyr</a:t>
            </a:r>
            <a:r>
              <a:rPr lang="fr-FR" dirty="0"/>
              <a:t>}</a:t>
            </a:r>
          </a:p>
          <a:p>
            <a:pPr marL="514350" indent="-514350">
              <a:lnSpc>
                <a:spcPct val="140000"/>
              </a:lnSpc>
              <a:buAutoNum type="arabicPeriod"/>
            </a:pPr>
            <a:r>
              <a:rPr lang="fr-FR" dirty="0"/>
              <a:t>Automatisation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r-FR" dirty="0"/>
              <a:t>Tableaux statistiques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fr-FR" dirty="0"/>
              <a:t>Exports vers Word, Excel, PowerPoint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7D86711-16FD-492A-BF37-EA4E66B86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348880"/>
            <a:ext cx="50673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98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80312" y="332656"/>
            <a:ext cx="2015784" cy="648072"/>
          </a:xfrm>
        </p:spPr>
        <p:txBody>
          <a:bodyPr/>
          <a:lstStyle/>
          <a:p>
            <a:r>
              <a:rPr lang="fr-FR" dirty="0" smtClean="0"/>
              <a:t>Code 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548680"/>
            <a:ext cx="8495828" cy="5480248"/>
          </a:xfrm>
        </p:spPr>
        <p:txBody>
          <a:bodyPr/>
          <a:lstStyle/>
          <a:p>
            <a:r>
              <a:rPr lang="fr-FR" sz="1000" dirty="0" err="1"/>
              <a:t>library</a:t>
            </a:r>
            <a:r>
              <a:rPr lang="fr-FR" sz="1000" dirty="0"/>
              <a:t>(</a:t>
            </a:r>
            <a:r>
              <a:rPr lang="fr-FR" sz="1000" dirty="0" err="1"/>
              <a:t>dplyr</a:t>
            </a:r>
            <a:r>
              <a:rPr lang="fr-FR" sz="1000" dirty="0" smtClean="0"/>
              <a:t>)</a:t>
            </a:r>
          </a:p>
          <a:p>
            <a:r>
              <a:rPr lang="fr-FR" sz="1000" dirty="0" smtClean="0"/>
              <a:t>#</a:t>
            </a:r>
            <a:r>
              <a:rPr lang="fr-FR" sz="1000" dirty="0"/>
              <a:t>données </a:t>
            </a:r>
            <a:r>
              <a:rPr lang="fr-FR" sz="1000" dirty="0" err="1"/>
              <a:t>educload</a:t>
            </a:r>
            <a:r>
              <a:rPr lang="fr-FR" sz="1000" dirty="0"/>
              <a:t>("/home/formateur/</a:t>
            </a:r>
            <a:r>
              <a:rPr lang="fr-FR" sz="1000" dirty="0" err="1"/>
              <a:t>donnees</a:t>
            </a:r>
            <a:r>
              <a:rPr lang="fr-FR" sz="1000" dirty="0"/>
              <a:t>/</a:t>
            </a:r>
            <a:r>
              <a:rPr lang="fr-FR" sz="1000" dirty="0" err="1"/>
              <a:t>depp.Rdata</a:t>
            </a:r>
            <a:r>
              <a:rPr lang="fr-FR" sz="1000" dirty="0" smtClean="0"/>
              <a:t>")</a:t>
            </a:r>
          </a:p>
          <a:p>
            <a:r>
              <a:rPr lang="fr-FR" sz="1000" dirty="0" smtClean="0"/>
              <a:t>#</a:t>
            </a:r>
            <a:r>
              <a:rPr lang="fr-FR" sz="1000" dirty="0"/>
              <a:t>je garde exclusivement certaines variables (et je leur donne un ordre de disposition aussi</a:t>
            </a:r>
            <a:r>
              <a:rPr lang="fr-FR" sz="1000" dirty="0" smtClean="0"/>
              <a:t>)</a:t>
            </a:r>
          </a:p>
          <a:p>
            <a:r>
              <a:rPr lang="fr-FR" sz="1000" dirty="0" err="1" smtClean="0"/>
              <a:t>etablissements</a:t>
            </a:r>
            <a:r>
              <a:rPr lang="fr-FR" sz="1000" dirty="0" smtClean="0"/>
              <a:t> </a:t>
            </a:r>
            <a:r>
              <a:rPr lang="fr-FR" sz="1000" dirty="0"/>
              <a:t>&lt;- </a:t>
            </a:r>
            <a:r>
              <a:rPr lang="fr-FR" sz="1000" dirty="0" err="1"/>
              <a:t>etab</a:t>
            </a:r>
            <a:r>
              <a:rPr lang="fr-FR" sz="1000" dirty="0"/>
              <a:t> %&gt;%                     </a:t>
            </a:r>
            <a:endParaRPr lang="fr-FR" sz="1000" dirty="0" smtClean="0"/>
          </a:p>
          <a:p>
            <a:r>
              <a:rPr lang="fr-FR" sz="1000" dirty="0" smtClean="0"/>
              <a:t>select(NUMERO_UAI,NATURE_UAI</a:t>
            </a:r>
            <a:r>
              <a:rPr lang="fr-FR" sz="1000" dirty="0"/>
              <a:t>, </a:t>
            </a:r>
            <a:r>
              <a:rPr lang="fr-FR" sz="1000" dirty="0" smtClean="0"/>
              <a:t>COMMUNE</a:t>
            </a:r>
            <a:r>
              <a:rPr lang="fr-FR" sz="1000" dirty="0"/>
              <a:t>, </a:t>
            </a:r>
            <a:r>
              <a:rPr lang="fr-FR" sz="1000" dirty="0" smtClean="0"/>
              <a:t>SECTEUR_PUBLIC_PRIVE)</a:t>
            </a:r>
          </a:p>
          <a:p>
            <a:r>
              <a:rPr lang="fr-FR" sz="1000" dirty="0" smtClean="0"/>
              <a:t>#enlever </a:t>
            </a:r>
            <a:r>
              <a:rPr lang="fr-FR" sz="1000" dirty="0"/>
              <a:t>des </a:t>
            </a:r>
            <a:r>
              <a:rPr lang="fr-FR" sz="1000" dirty="0" smtClean="0"/>
              <a:t>variables</a:t>
            </a:r>
          </a:p>
          <a:p>
            <a:r>
              <a:rPr lang="fr-FR" sz="1000" dirty="0" err="1" smtClean="0"/>
              <a:t>etablissements</a:t>
            </a:r>
            <a:r>
              <a:rPr lang="fr-FR" sz="1000" dirty="0" smtClean="0"/>
              <a:t> </a:t>
            </a:r>
            <a:r>
              <a:rPr lang="fr-FR" sz="1000" dirty="0"/>
              <a:t>&lt;- </a:t>
            </a:r>
            <a:r>
              <a:rPr lang="fr-FR" sz="1000" dirty="0" err="1"/>
              <a:t>etab</a:t>
            </a:r>
            <a:r>
              <a:rPr lang="fr-FR" sz="1000" dirty="0"/>
              <a:t> %&gt;% </a:t>
            </a:r>
            <a:endParaRPr lang="fr-FR" sz="1000" dirty="0" smtClean="0"/>
          </a:p>
          <a:p>
            <a:r>
              <a:rPr lang="fr-FR" sz="1000" dirty="0" smtClean="0"/>
              <a:t>select</a:t>
            </a:r>
            <a:r>
              <a:rPr lang="fr-FR" sz="1000" dirty="0"/>
              <a:t>(-COMMUNE</a:t>
            </a:r>
            <a:r>
              <a:rPr lang="fr-FR" sz="1000" dirty="0" smtClean="0"/>
              <a:t>, </a:t>
            </a:r>
            <a:r>
              <a:rPr lang="fr-FR" sz="1000" dirty="0"/>
              <a:t>-SECTEUR_PUBLIC_PRIVE</a:t>
            </a:r>
            <a:r>
              <a:rPr lang="fr-FR" sz="1000" dirty="0" smtClean="0"/>
              <a:t>)</a:t>
            </a:r>
          </a:p>
          <a:p>
            <a:r>
              <a:rPr lang="fr-FR" sz="1000" dirty="0" smtClean="0"/>
              <a:t>#</a:t>
            </a:r>
            <a:r>
              <a:rPr lang="fr-FR" sz="1000" dirty="0"/>
              <a:t>mettre </a:t>
            </a:r>
            <a:r>
              <a:rPr lang="fr-FR" sz="1000" dirty="0" err="1"/>
              <a:t>numero</a:t>
            </a:r>
            <a:r>
              <a:rPr lang="fr-FR" sz="1000" dirty="0"/>
              <a:t> </a:t>
            </a:r>
            <a:r>
              <a:rPr lang="fr-FR" sz="1000" dirty="0" err="1"/>
              <a:t>uai</a:t>
            </a:r>
            <a:r>
              <a:rPr lang="fr-FR" sz="1000" dirty="0"/>
              <a:t> avant toutes les autres </a:t>
            </a:r>
            <a:r>
              <a:rPr lang="fr-FR" sz="1000" dirty="0" smtClean="0"/>
              <a:t>variables</a:t>
            </a:r>
          </a:p>
          <a:p>
            <a:r>
              <a:rPr lang="fr-FR" sz="1000" dirty="0" err="1" smtClean="0"/>
              <a:t>etablissements</a:t>
            </a:r>
            <a:r>
              <a:rPr lang="fr-FR" sz="1000" dirty="0" smtClean="0"/>
              <a:t> </a:t>
            </a:r>
            <a:r>
              <a:rPr lang="fr-FR" sz="1000" dirty="0"/>
              <a:t>&lt;- </a:t>
            </a:r>
            <a:r>
              <a:rPr lang="fr-FR" sz="1000" dirty="0" err="1"/>
              <a:t>etab</a:t>
            </a:r>
            <a:r>
              <a:rPr lang="fr-FR" sz="1000" dirty="0"/>
              <a:t> %&gt;%   select(NUMERO_UAI</a:t>
            </a:r>
            <a:r>
              <a:rPr lang="fr-FR" sz="1000" dirty="0" smtClean="0"/>
              <a:t>, </a:t>
            </a:r>
            <a:r>
              <a:rPr lang="fr-FR" sz="1000" dirty="0" err="1"/>
              <a:t>everything</a:t>
            </a:r>
            <a:r>
              <a:rPr lang="fr-FR" sz="1000" dirty="0"/>
              <a:t>()) </a:t>
            </a:r>
            <a:endParaRPr lang="fr-FR" sz="1000" dirty="0" smtClean="0"/>
          </a:p>
          <a:p>
            <a:r>
              <a:rPr lang="fr-FR" sz="1000" dirty="0" smtClean="0"/>
              <a:t>#</a:t>
            </a:r>
            <a:r>
              <a:rPr lang="fr-FR" sz="1000" dirty="0"/>
              <a:t>mettre </a:t>
            </a:r>
            <a:r>
              <a:rPr lang="fr-FR" sz="1000" dirty="0" err="1"/>
              <a:t>numero</a:t>
            </a:r>
            <a:r>
              <a:rPr lang="fr-FR" sz="1000" dirty="0"/>
              <a:t> </a:t>
            </a:r>
            <a:r>
              <a:rPr lang="fr-FR" sz="1000" dirty="0" err="1"/>
              <a:t>uai</a:t>
            </a:r>
            <a:r>
              <a:rPr lang="fr-FR" sz="1000" dirty="0"/>
              <a:t> après toutes les autres </a:t>
            </a:r>
            <a:r>
              <a:rPr lang="fr-FR" sz="1000" dirty="0" smtClean="0"/>
              <a:t>variables</a:t>
            </a:r>
          </a:p>
          <a:p>
            <a:r>
              <a:rPr lang="fr-FR" sz="1000" dirty="0" err="1" smtClean="0"/>
              <a:t>etablissements</a:t>
            </a:r>
            <a:r>
              <a:rPr lang="fr-FR" sz="1000" dirty="0" smtClean="0"/>
              <a:t> </a:t>
            </a:r>
            <a:r>
              <a:rPr lang="fr-FR" sz="1000" dirty="0"/>
              <a:t>&lt;- </a:t>
            </a:r>
            <a:r>
              <a:rPr lang="fr-FR" sz="1000" dirty="0" err="1"/>
              <a:t>etab</a:t>
            </a:r>
            <a:r>
              <a:rPr lang="fr-FR" sz="1000" dirty="0"/>
              <a:t> %&gt;%   </a:t>
            </a:r>
            <a:r>
              <a:rPr lang="fr-FR" sz="1000" dirty="0" err="1"/>
              <a:t>relocate</a:t>
            </a:r>
            <a:r>
              <a:rPr lang="fr-FR" sz="1000" dirty="0"/>
              <a:t>(NUMERO_UAI, </a:t>
            </a:r>
            <a:r>
              <a:rPr lang="fr-FR" sz="1000" dirty="0" smtClean="0"/>
              <a:t>.</a:t>
            </a:r>
            <a:r>
              <a:rPr lang="fr-FR" sz="1000" dirty="0" err="1"/>
              <a:t>after</a:t>
            </a:r>
            <a:r>
              <a:rPr lang="fr-FR" sz="1000" dirty="0"/>
              <a:t>=</a:t>
            </a:r>
            <a:r>
              <a:rPr lang="fr-FR" sz="1000" dirty="0" err="1"/>
              <a:t>everything</a:t>
            </a:r>
            <a:r>
              <a:rPr lang="fr-FR" sz="1000" dirty="0" smtClean="0"/>
              <a:t>())</a:t>
            </a:r>
          </a:p>
          <a:p>
            <a:r>
              <a:rPr lang="fr-FR" sz="1000" dirty="0" smtClean="0"/>
              <a:t>#</a:t>
            </a:r>
            <a:r>
              <a:rPr lang="fr-FR" sz="1000" dirty="0"/>
              <a:t>je garde toutes les colonnes contenant le mot "</a:t>
            </a:r>
            <a:r>
              <a:rPr lang="fr-FR" sz="1000" dirty="0" err="1"/>
              <a:t>uai</a:t>
            </a:r>
            <a:r>
              <a:rPr lang="fr-FR" sz="1000" dirty="0"/>
              <a:t>" dans le libellé des variables #dans les fonctions </a:t>
            </a:r>
            <a:r>
              <a:rPr lang="fr-FR" sz="1000" dirty="0" err="1"/>
              <a:t>contains</a:t>
            </a:r>
            <a:r>
              <a:rPr lang="fr-FR" sz="1000" dirty="0"/>
              <a:t>, </a:t>
            </a:r>
            <a:r>
              <a:rPr lang="fr-FR" sz="1000" dirty="0" err="1"/>
              <a:t>starts_with</a:t>
            </a:r>
            <a:r>
              <a:rPr lang="fr-FR" sz="1000" dirty="0"/>
              <a:t>, </a:t>
            </a:r>
            <a:r>
              <a:rPr lang="fr-FR" sz="1000" dirty="0" err="1"/>
              <a:t>ends_with</a:t>
            </a:r>
            <a:r>
              <a:rPr lang="fr-FR" sz="1000" dirty="0"/>
              <a:t>, matches("") R donne pas d'importance à si on met en majuscules ou </a:t>
            </a:r>
            <a:r>
              <a:rPr lang="fr-FR" sz="1000" dirty="0" err="1"/>
              <a:t>pas#dans</a:t>
            </a:r>
            <a:r>
              <a:rPr lang="fr-FR" sz="1000" dirty="0"/>
              <a:t> matches(""), entre les </a:t>
            </a:r>
            <a:r>
              <a:rPr lang="fr-FR" sz="1000" dirty="0" err="1"/>
              <a:t>guillements</a:t>
            </a:r>
            <a:r>
              <a:rPr lang="fr-FR" sz="1000" dirty="0"/>
              <a:t> on met des expressions régulières (des chiffres)#exemple pour matches ("^M\\d+$") #^commence par ou début du nom#\\d un chiffre#+ ca se rapport au truc écrit avant (dans ce cas pour dire un chiffre ou plus...)#$ fin du </a:t>
            </a:r>
            <a:r>
              <a:rPr lang="fr-FR" sz="1000" dirty="0" err="1"/>
              <a:t>nom#matches</a:t>
            </a:r>
            <a:r>
              <a:rPr lang="fr-FR" sz="1000" dirty="0"/>
              <a:t> peut s'</a:t>
            </a:r>
            <a:r>
              <a:rPr lang="fr-FR" sz="1000" dirty="0" err="1"/>
              <a:t>embriquer</a:t>
            </a:r>
            <a:r>
              <a:rPr lang="fr-FR" sz="1000" dirty="0"/>
              <a:t> dans d'autres commandes par exemple au sein d'une étape </a:t>
            </a:r>
            <a:r>
              <a:rPr lang="fr-FR" sz="1000" dirty="0" smtClean="0"/>
              <a:t>select</a:t>
            </a:r>
          </a:p>
          <a:p>
            <a:r>
              <a:rPr lang="fr-FR" sz="1000" dirty="0" smtClean="0"/>
              <a:t>#</a:t>
            </a:r>
            <a:r>
              <a:rPr lang="fr-FR" sz="1000" dirty="0"/>
              <a:t>exemple : pub2d &lt;- pub2d %&gt;% # select (NBEE, ACADEMIE, matches("^M\\d</a:t>
            </a:r>
            <a:r>
              <a:rPr lang="fr-FR" sz="1000" dirty="0" smtClean="0"/>
              <a:t>+$"))</a:t>
            </a:r>
          </a:p>
          <a:p>
            <a:r>
              <a:rPr lang="fr-FR" sz="1000" dirty="0" err="1" smtClean="0"/>
              <a:t>etablissements</a:t>
            </a:r>
            <a:r>
              <a:rPr lang="fr-FR" sz="1000" dirty="0" smtClean="0"/>
              <a:t> </a:t>
            </a:r>
            <a:r>
              <a:rPr lang="fr-FR" sz="1000" dirty="0"/>
              <a:t>&lt;- </a:t>
            </a:r>
            <a:r>
              <a:rPr lang="fr-FR" sz="1000" dirty="0" err="1"/>
              <a:t>etab</a:t>
            </a:r>
            <a:r>
              <a:rPr lang="fr-FR" sz="1000" dirty="0"/>
              <a:t> %&gt;%   </a:t>
            </a:r>
            <a:endParaRPr lang="fr-FR" sz="1000" dirty="0" smtClean="0"/>
          </a:p>
          <a:p>
            <a:r>
              <a:rPr lang="fr-FR" sz="1000" dirty="0" smtClean="0"/>
              <a:t>select(</a:t>
            </a:r>
            <a:r>
              <a:rPr lang="fr-FR" sz="1000" dirty="0" err="1" smtClean="0"/>
              <a:t>contains</a:t>
            </a:r>
            <a:r>
              <a:rPr lang="fr-FR" sz="1000" dirty="0"/>
              <a:t>("</a:t>
            </a:r>
            <a:r>
              <a:rPr lang="fr-FR" sz="1000" dirty="0" err="1"/>
              <a:t>uai</a:t>
            </a:r>
            <a:r>
              <a:rPr lang="fr-FR" sz="1000" dirty="0"/>
              <a:t>"))#</a:t>
            </a:r>
            <a:r>
              <a:rPr lang="fr-FR" sz="1000" dirty="0" err="1"/>
              <a:t>filtercolleges</a:t>
            </a:r>
            <a:r>
              <a:rPr lang="fr-FR" sz="1000" dirty="0"/>
              <a:t> &lt;- </a:t>
            </a:r>
            <a:r>
              <a:rPr lang="fr-FR" sz="1000" dirty="0" err="1"/>
              <a:t>etab</a:t>
            </a:r>
            <a:r>
              <a:rPr lang="fr-FR" sz="1000" dirty="0"/>
              <a:t> %&gt;%   </a:t>
            </a:r>
            <a:endParaRPr lang="fr-FR" sz="1000" dirty="0" smtClean="0"/>
          </a:p>
          <a:p>
            <a:r>
              <a:rPr lang="fr-FR" sz="1000" dirty="0" err="1" smtClean="0"/>
              <a:t>filter</a:t>
            </a:r>
            <a:r>
              <a:rPr lang="fr-FR" sz="1000" dirty="0" smtClean="0"/>
              <a:t>(NATURE_UAI</a:t>
            </a:r>
            <a:r>
              <a:rPr lang="fr-FR" sz="1000" dirty="0"/>
              <a:t>=="340" &amp; </a:t>
            </a:r>
            <a:endParaRPr lang="fr-FR" sz="1000" dirty="0" smtClean="0"/>
          </a:p>
          <a:p>
            <a:r>
              <a:rPr lang="fr-FR" sz="1000" dirty="0" smtClean="0"/>
              <a:t>is.na(DATE_FERMETURE</a:t>
            </a:r>
            <a:r>
              <a:rPr lang="fr-FR" sz="1000" dirty="0"/>
              <a:t>) &amp; </a:t>
            </a:r>
            <a:endParaRPr lang="fr-FR" sz="1000" dirty="0" smtClean="0"/>
          </a:p>
          <a:p>
            <a:r>
              <a:rPr lang="fr-FR" sz="1000" dirty="0" err="1" smtClean="0"/>
              <a:t>substr</a:t>
            </a:r>
            <a:r>
              <a:rPr lang="fr-FR" sz="1000" dirty="0" smtClean="0"/>
              <a:t>(NUMERO_UAI,1,3</a:t>
            </a:r>
            <a:r>
              <a:rPr lang="fr-FR" sz="1000" dirty="0"/>
              <a:t>) %in% c("067", "068")) </a:t>
            </a:r>
            <a:r>
              <a:rPr lang="fr-FR" sz="1000" dirty="0" smtClean="0"/>
              <a:t>%&gt;%</a:t>
            </a:r>
          </a:p>
          <a:p>
            <a:r>
              <a:rPr lang="fr-FR" sz="1000" dirty="0" smtClean="0"/>
              <a:t>select(NUMERO_UAI</a:t>
            </a:r>
            <a:r>
              <a:rPr lang="fr-FR" sz="1000" dirty="0"/>
              <a:t>, </a:t>
            </a:r>
            <a:r>
              <a:rPr lang="fr-FR" sz="1000" dirty="0" smtClean="0"/>
              <a:t>NATURE_UAI, </a:t>
            </a:r>
            <a:r>
              <a:rPr lang="fr-FR" sz="1000" dirty="0"/>
              <a:t>COMMUNE</a:t>
            </a:r>
            <a:r>
              <a:rPr lang="fr-FR" sz="1000" dirty="0" smtClean="0"/>
              <a:t>, SECTEUR_PUBLIC_PRIVE)</a:t>
            </a:r>
          </a:p>
          <a:p>
            <a:r>
              <a:rPr lang="fr-FR" sz="1000" dirty="0" smtClean="0"/>
              <a:t>#</a:t>
            </a:r>
            <a:r>
              <a:rPr lang="fr-FR" sz="1000" dirty="0"/>
              <a:t>conseil de mise en forme pour le code #mettre &amp; et ou en fin de ligne pour que ca soit plus </a:t>
            </a:r>
            <a:r>
              <a:rPr lang="fr-FR" sz="1000" dirty="0" err="1"/>
              <a:t>clair#mettre</a:t>
            </a:r>
            <a:r>
              <a:rPr lang="fr-FR" sz="1000" dirty="0"/>
              <a:t> pipe aussi en fin de ligne  #si on met le pipe sur une nouvelle ligne R interprète que l'action est finie avant #et si on </a:t>
            </a:r>
            <a:r>
              <a:rPr lang="fr-FR" sz="1000" dirty="0" err="1"/>
              <a:t>embrique</a:t>
            </a:r>
            <a:r>
              <a:rPr lang="fr-FR" sz="1000" dirty="0"/>
              <a:t> il trouve pas l'objet </a:t>
            </a:r>
            <a:r>
              <a:rPr lang="fr-FR" sz="1000" dirty="0" err="1"/>
              <a:t>suivant#DONC</a:t>
            </a:r>
            <a:r>
              <a:rPr lang="fr-FR" sz="1000" dirty="0"/>
              <a:t> mettre toujours les connecteurs en fin de </a:t>
            </a:r>
            <a:r>
              <a:rPr lang="fr-FR" sz="1000" dirty="0" smtClean="0"/>
              <a:t>ligne</a:t>
            </a:r>
          </a:p>
          <a:p>
            <a:r>
              <a:rPr lang="fr-FR" sz="1000" dirty="0" smtClean="0"/>
              <a:t>#</a:t>
            </a:r>
            <a:r>
              <a:rPr lang="fr-FR" sz="1000" dirty="0" err="1"/>
              <a:t>filter</a:t>
            </a:r>
            <a:r>
              <a:rPr lang="fr-FR" sz="1000" dirty="0"/>
              <a:t> avec commande </a:t>
            </a:r>
            <a:r>
              <a:rPr lang="fr-FR" sz="1000" dirty="0" err="1"/>
              <a:t>between#comme</a:t>
            </a:r>
            <a:r>
              <a:rPr lang="fr-FR" sz="1000" dirty="0"/>
              <a:t> on </a:t>
            </a:r>
            <a:r>
              <a:rPr lang="fr-FR" sz="1000" dirty="0" err="1"/>
              <a:t>melange</a:t>
            </a:r>
            <a:r>
              <a:rPr lang="fr-FR" sz="1000" dirty="0"/>
              <a:t> de &amp; et | (ou) alors on met des </a:t>
            </a:r>
            <a:r>
              <a:rPr lang="fr-FR" sz="1000" dirty="0" err="1"/>
              <a:t>paranthèses</a:t>
            </a:r>
            <a:r>
              <a:rPr lang="fr-FR" sz="1000" dirty="0"/>
              <a:t> en plus devant la partie concernant le ou </a:t>
            </a:r>
            <a:r>
              <a:rPr lang="fr-FR" sz="1000" dirty="0" err="1"/>
              <a:t>colleges</a:t>
            </a:r>
            <a:r>
              <a:rPr lang="fr-FR" sz="1000" dirty="0"/>
              <a:t> &lt;- </a:t>
            </a:r>
            <a:r>
              <a:rPr lang="fr-FR" sz="1000" dirty="0" err="1"/>
              <a:t>etab</a:t>
            </a:r>
            <a:r>
              <a:rPr lang="fr-FR" sz="1000" dirty="0"/>
              <a:t> %&gt;%   </a:t>
            </a:r>
            <a:endParaRPr lang="fr-FR" sz="1000" dirty="0" smtClean="0"/>
          </a:p>
          <a:p>
            <a:r>
              <a:rPr lang="fr-FR" sz="1000" dirty="0" err="1" smtClean="0"/>
              <a:t>filter</a:t>
            </a:r>
            <a:r>
              <a:rPr lang="fr-FR" sz="1000" dirty="0" smtClean="0"/>
              <a:t>(NATURE_UAI</a:t>
            </a:r>
            <a:r>
              <a:rPr lang="fr-FR" sz="1000" dirty="0"/>
              <a:t>=="340" &amp;           </a:t>
            </a:r>
            <a:endParaRPr lang="fr-FR" sz="1000" dirty="0" smtClean="0"/>
          </a:p>
          <a:p>
            <a:r>
              <a:rPr lang="fr-FR" sz="1000" dirty="0" smtClean="0"/>
              <a:t>is.na(DATE_FERMETURE</a:t>
            </a:r>
            <a:r>
              <a:rPr lang="fr-FR" sz="1000" dirty="0"/>
              <a:t>) &amp;          </a:t>
            </a:r>
            <a:endParaRPr lang="fr-FR" sz="1000" dirty="0" smtClean="0"/>
          </a:p>
          <a:p>
            <a:r>
              <a:rPr lang="fr-FR" sz="1000" dirty="0" smtClean="0"/>
              <a:t>(</a:t>
            </a:r>
            <a:r>
              <a:rPr lang="fr-FR" sz="1000" dirty="0" err="1" smtClean="0"/>
              <a:t>substr</a:t>
            </a:r>
            <a:r>
              <a:rPr lang="fr-FR" sz="1000" dirty="0" smtClean="0"/>
              <a:t>(NUMERO_UAI,1,3</a:t>
            </a:r>
            <a:r>
              <a:rPr lang="fr-FR" sz="1000" dirty="0"/>
              <a:t>) %in% c("075","77", "078</a:t>
            </a:r>
            <a:r>
              <a:rPr lang="fr-FR" sz="1000" dirty="0" smtClean="0"/>
              <a:t>")|</a:t>
            </a:r>
            <a:r>
              <a:rPr lang="fr-FR" sz="1000" dirty="0" err="1" smtClean="0"/>
              <a:t>between</a:t>
            </a:r>
            <a:r>
              <a:rPr lang="fr-FR" sz="1000" dirty="0" smtClean="0"/>
              <a:t>(</a:t>
            </a:r>
            <a:r>
              <a:rPr lang="fr-FR" sz="1000" dirty="0" err="1" smtClean="0"/>
              <a:t>substr</a:t>
            </a:r>
            <a:r>
              <a:rPr lang="fr-FR" sz="1000" dirty="0" smtClean="0"/>
              <a:t>(NUMERO_UAI,1,3</a:t>
            </a:r>
            <a:r>
              <a:rPr lang="fr-FR" sz="1000" dirty="0"/>
              <a:t>),"091","095</a:t>
            </a:r>
            <a:r>
              <a:rPr lang="fr-FR" sz="1000" dirty="0" smtClean="0"/>
              <a:t>"))) </a:t>
            </a:r>
            <a:r>
              <a:rPr lang="fr-FR" sz="1000" dirty="0"/>
              <a:t>%&gt;%   </a:t>
            </a:r>
            <a:endParaRPr lang="fr-FR" sz="1000" dirty="0" smtClean="0"/>
          </a:p>
          <a:p>
            <a:r>
              <a:rPr lang="fr-FR" sz="1000" dirty="0" smtClean="0"/>
              <a:t>select(NUMERO_UAI, </a:t>
            </a:r>
            <a:r>
              <a:rPr lang="fr-FR" sz="1000" dirty="0"/>
              <a:t>NATURE_UAI, </a:t>
            </a:r>
            <a:r>
              <a:rPr lang="fr-FR" sz="1000" dirty="0" smtClean="0"/>
              <a:t>COMMUNE</a:t>
            </a:r>
            <a:r>
              <a:rPr lang="fr-FR" sz="1000" dirty="0"/>
              <a:t>, </a:t>
            </a:r>
            <a:r>
              <a:rPr lang="fr-FR" sz="1000" dirty="0" smtClean="0"/>
              <a:t>SECTEUR_PUBLIC_PRIVE</a:t>
            </a:r>
            <a:r>
              <a:rPr lang="fr-FR" sz="1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42720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30328" y="332656"/>
            <a:ext cx="1655744" cy="648072"/>
          </a:xfrm>
        </p:spPr>
        <p:txBody>
          <a:bodyPr/>
          <a:lstStyle/>
          <a:p>
            <a:r>
              <a:rPr lang="fr-FR" dirty="0" smtClean="0"/>
              <a:t>CODE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0919" y="673251"/>
            <a:ext cx="8278688" cy="5331296"/>
          </a:xfrm>
        </p:spPr>
        <p:txBody>
          <a:bodyPr/>
          <a:lstStyle/>
          <a:p>
            <a:r>
              <a:rPr lang="fr-FR" sz="900" dirty="0"/>
              <a:t>#exercice </a:t>
            </a:r>
            <a:endParaRPr lang="fr-FR" sz="900" dirty="0" smtClean="0"/>
          </a:p>
          <a:p>
            <a:r>
              <a:rPr lang="fr-FR" sz="900" dirty="0" smtClean="0"/>
              <a:t>#</a:t>
            </a:r>
            <a:r>
              <a:rPr lang="fr-FR" sz="900" dirty="0"/>
              <a:t>a partir des données </a:t>
            </a:r>
            <a:r>
              <a:rPr lang="fr-FR" sz="900" dirty="0" err="1"/>
              <a:t>agents,#extraire</a:t>
            </a:r>
            <a:r>
              <a:rPr lang="fr-FR" sz="900" dirty="0"/>
              <a:t> les enseignants de </a:t>
            </a:r>
            <a:r>
              <a:rPr lang="fr-FR" sz="900" dirty="0" err="1"/>
              <a:t>clg</a:t>
            </a:r>
            <a:r>
              <a:rPr lang="fr-FR" sz="900" dirty="0"/>
              <a:t> (nature =340)#des académies de </a:t>
            </a:r>
            <a:r>
              <a:rPr lang="fr-FR" sz="900" dirty="0" err="1"/>
              <a:t>Guadaloupe</a:t>
            </a:r>
            <a:r>
              <a:rPr lang="fr-FR" sz="900" dirty="0"/>
              <a:t> et Martinique# conserver les info : </a:t>
            </a:r>
            <a:r>
              <a:rPr lang="fr-FR" sz="900" dirty="0" err="1"/>
              <a:t>acad</a:t>
            </a:r>
            <a:r>
              <a:rPr lang="fr-FR" sz="900" dirty="0"/>
              <a:t>, clef, </a:t>
            </a:r>
            <a:r>
              <a:rPr lang="fr-FR" sz="900" dirty="0" err="1" smtClean="0"/>
              <a:t>sex</a:t>
            </a:r>
            <a:r>
              <a:rPr lang="fr-FR" sz="900" dirty="0" smtClean="0"/>
              <a:t>, Age</a:t>
            </a:r>
          </a:p>
          <a:p>
            <a:r>
              <a:rPr lang="fr-FR" sz="900" dirty="0" smtClean="0"/>
              <a:t>agents1</a:t>
            </a:r>
            <a:r>
              <a:rPr lang="fr-FR" sz="900" dirty="0"/>
              <a:t>&lt;- agents %&gt;% </a:t>
            </a:r>
            <a:endParaRPr lang="fr-FR" sz="900" dirty="0" smtClean="0"/>
          </a:p>
          <a:p>
            <a:r>
              <a:rPr lang="fr-FR" sz="900" dirty="0" smtClean="0"/>
              <a:t> </a:t>
            </a:r>
            <a:r>
              <a:rPr lang="fr-FR" sz="900" dirty="0" err="1"/>
              <a:t>filter</a:t>
            </a:r>
            <a:r>
              <a:rPr lang="fr-FR" sz="900" dirty="0"/>
              <a:t>(nature</a:t>
            </a:r>
            <a:r>
              <a:rPr lang="fr-FR" sz="900" dirty="0" smtClean="0"/>
              <a:t>==340 &amp; </a:t>
            </a:r>
            <a:r>
              <a:rPr lang="fr-FR" sz="900" dirty="0" err="1"/>
              <a:t>acad</a:t>
            </a:r>
            <a:r>
              <a:rPr lang="fr-FR" sz="900" dirty="0"/>
              <a:t> %in% c("GUADELOUPE","MARTINIQUE")) %&gt;% </a:t>
            </a:r>
            <a:endParaRPr lang="fr-FR" sz="900" dirty="0" smtClean="0"/>
          </a:p>
          <a:p>
            <a:r>
              <a:rPr lang="fr-FR" sz="900" dirty="0" smtClean="0"/>
              <a:t> </a:t>
            </a:r>
            <a:r>
              <a:rPr lang="fr-FR" sz="900" dirty="0"/>
              <a:t>select(</a:t>
            </a:r>
            <a:r>
              <a:rPr lang="fr-FR" sz="900" dirty="0" err="1"/>
              <a:t>acad</a:t>
            </a:r>
            <a:r>
              <a:rPr lang="fr-FR" sz="900" dirty="0"/>
              <a:t>, Clef, </a:t>
            </a:r>
            <a:r>
              <a:rPr lang="fr-FR" sz="900" dirty="0" err="1" smtClean="0"/>
              <a:t>sexe,age</a:t>
            </a:r>
            <a:r>
              <a:rPr lang="fr-FR" sz="900" dirty="0" smtClean="0"/>
              <a:t>)</a:t>
            </a:r>
          </a:p>
          <a:p>
            <a:endParaRPr lang="fr-FR" sz="900" dirty="0"/>
          </a:p>
          <a:p>
            <a:r>
              <a:rPr lang="fr-FR" sz="900" dirty="0"/>
              <a:t>#</a:t>
            </a:r>
            <a:r>
              <a:rPr lang="fr-FR" sz="900" dirty="0" err="1" smtClean="0"/>
              <a:t>mutate</a:t>
            </a:r>
            <a:endParaRPr lang="fr-FR" sz="900" dirty="0" smtClean="0"/>
          </a:p>
          <a:p>
            <a:r>
              <a:rPr lang="fr-FR" sz="900" dirty="0" smtClean="0"/>
              <a:t>#</a:t>
            </a:r>
            <a:r>
              <a:rPr lang="fr-FR" sz="900" dirty="0"/>
              <a:t>on peut ne pas mettre </a:t>
            </a:r>
            <a:r>
              <a:rPr lang="fr-FR" sz="900" dirty="0" err="1"/>
              <a:t>true</a:t>
            </a:r>
            <a:r>
              <a:rPr lang="fr-FR" sz="900" dirty="0"/>
              <a:t>, mais si on le met pas ca va </a:t>
            </a:r>
            <a:r>
              <a:rPr lang="fr-FR" sz="900" dirty="0" err="1"/>
              <a:t>generer</a:t>
            </a:r>
            <a:r>
              <a:rPr lang="fr-FR" sz="900" dirty="0"/>
              <a:t> des </a:t>
            </a:r>
            <a:r>
              <a:rPr lang="fr-FR" sz="900" dirty="0" err="1"/>
              <a:t>NA#a</a:t>
            </a:r>
            <a:r>
              <a:rPr lang="fr-FR" sz="900" dirty="0"/>
              <a:t> la droite de la tilde on devrait fournir des variables de </a:t>
            </a:r>
            <a:r>
              <a:rPr lang="fr-FR" sz="900" dirty="0" err="1"/>
              <a:t>meme</a:t>
            </a:r>
            <a:r>
              <a:rPr lang="fr-FR" sz="900" dirty="0"/>
              <a:t> type (ce n'est plus forcément le cas mais faut faire attention</a:t>
            </a:r>
            <a:r>
              <a:rPr lang="fr-FR" sz="900" dirty="0" smtClean="0"/>
              <a:t>)</a:t>
            </a:r>
          </a:p>
          <a:p>
            <a:r>
              <a:rPr lang="fr-FR" sz="900" dirty="0" err="1" smtClean="0"/>
              <a:t>etablissements</a:t>
            </a:r>
            <a:r>
              <a:rPr lang="fr-FR" sz="900" dirty="0" smtClean="0"/>
              <a:t> </a:t>
            </a:r>
            <a:r>
              <a:rPr lang="fr-FR" sz="900" dirty="0"/>
              <a:t>&lt;-</a:t>
            </a:r>
            <a:r>
              <a:rPr lang="fr-FR" sz="900" dirty="0" err="1"/>
              <a:t>etab</a:t>
            </a:r>
            <a:r>
              <a:rPr lang="fr-FR" sz="900" dirty="0"/>
              <a:t> %&gt;%             </a:t>
            </a:r>
            <a:endParaRPr lang="fr-FR" sz="900" dirty="0" smtClean="0"/>
          </a:p>
          <a:p>
            <a:r>
              <a:rPr lang="fr-FR" sz="900" dirty="0" err="1" smtClean="0"/>
              <a:t>mutate</a:t>
            </a:r>
            <a:r>
              <a:rPr lang="fr-FR" sz="900" dirty="0"/>
              <a:t>( </a:t>
            </a:r>
            <a:r>
              <a:rPr lang="fr-FR" sz="900" dirty="0" err="1"/>
              <a:t>Departement</a:t>
            </a:r>
            <a:r>
              <a:rPr lang="fr-FR" sz="900" dirty="0"/>
              <a:t> = </a:t>
            </a:r>
            <a:r>
              <a:rPr lang="fr-FR" sz="900" dirty="0" err="1"/>
              <a:t>substr</a:t>
            </a:r>
            <a:r>
              <a:rPr lang="fr-FR" sz="900" dirty="0"/>
              <a:t>(NUMERO_UAI,1,3),                    </a:t>
            </a:r>
            <a:endParaRPr lang="fr-FR" sz="900" dirty="0" smtClean="0"/>
          </a:p>
          <a:p>
            <a:r>
              <a:rPr lang="fr-FR" sz="900" dirty="0" smtClean="0"/>
              <a:t># </a:t>
            </a:r>
            <a:r>
              <a:rPr lang="fr-FR" sz="900" dirty="0"/>
              <a:t>DROM= </a:t>
            </a:r>
            <a:r>
              <a:rPr lang="fr-FR" sz="900" dirty="0" err="1"/>
              <a:t>ifelse</a:t>
            </a:r>
            <a:r>
              <a:rPr lang="fr-FR" sz="900" dirty="0"/>
              <a:t>(</a:t>
            </a:r>
            <a:r>
              <a:rPr lang="fr-FR" sz="900" dirty="0" err="1"/>
              <a:t>substr</a:t>
            </a:r>
            <a:r>
              <a:rPr lang="fr-FR" sz="900" dirty="0"/>
              <a:t>(Departement,1,1)=="9",                    </a:t>
            </a:r>
            <a:endParaRPr lang="fr-FR" sz="900" dirty="0" smtClean="0"/>
          </a:p>
          <a:p>
            <a:r>
              <a:rPr lang="fr-FR" sz="900" dirty="0" smtClean="0"/>
              <a:t>#              </a:t>
            </a:r>
            <a:r>
              <a:rPr lang="fr-FR" sz="900" dirty="0"/>
              <a:t>"</a:t>
            </a:r>
            <a:r>
              <a:rPr lang="fr-FR" sz="900" dirty="0" err="1"/>
              <a:t>Drom</a:t>
            </a:r>
            <a:r>
              <a:rPr lang="fr-FR" sz="900" dirty="0"/>
              <a:t>","</a:t>
            </a:r>
            <a:r>
              <a:rPr lang="fr-FR" sz="900" dirty="0" err="1"/>
              <a:t>Metropole</a:t>
            </a:r>
            <a:r>
              <a:rPr lang="fr-FR" sz="900" dirty="0"/>
              <a:t>"))                    </a:t>
            </a:r>
            <a:endParaRPr lang="fr-FR" sz="900" dirty="0" smtClean="0"/>
          </a:p>
          <a:p>
            <a:r>
              <a:rPr lang="fr-FR" sz="900" dirty="0" smtClean="0"/>
              <a:t>DROM </a:t>
            </a:r>
            <a:r>
              <a:rPr lang="fr-FR" sz="900" dirty="0"/>
              <a:t>= </a:t>
            </a:r>
            <a:r>
              <a:rPr lang="fr-FR" sz="900" dirty="0" err="1"/>
              <a:t>case_when</a:t>
            </a:r>
            <a:r>
              <a:rPr lang="fr-FR" sz="900" dirty="0"/>
              <a:t>(                      </a:t>
            </a:r>
            <a:endParaRPr lang="fr-FR" sz="900" dirty="0" smtClean="0"/>
          </a:p>
          <a:p>
            <a:r>
              <a:rPr lang="fr-FR" sz="900" dirty="0" smtClean="0"/>
              <a:t>is.na(</a:t>
            </a:r>
            <a:r>
              <a:rPr lang="fr-FR" sz="900" dirty="0" err="1" smtClean="0"/>
              <a:t>Departement</a:t>
            </a:r>
            <a:r>
              <a:rPr lang="fr-FR" sz="900" dirty="0"/>
              <a:t>)  ~ "Inconnu",                            </a:t>
            </a:r>
            <a:endParaRPr lang="fr-FR" sz="900" dirty="0" smtClean="0"/>
          </a:p>
          <a:p>
            <a:r>
              <a:rPr lang="fr-FR" sz="900" dirty="0" err="1" smtClean="0"/>
              <a:t>substr</a:t>
            </a:r>
            <a:r>
              <a:rPr lang="fr-FR" sz="900" dirty="0" smtClean="0"/>
              <a:t>(Departement,1,1</a:t>
            </a:r>
            <a:r>
              <a:rPr lang="fr-FR" sz="900" dirty="0"/>
              <a:t>)=="0"~ "</a:t>
            </a:r>
            <a:r>
              <a:rPr lang="fr-FR" sz="900" dirty="0" err="1"/>
              <a:t>Metropole</a:t>
            </a:r>
            <a:r>
              <a:rPr lang="fr-FR" sz="900" dirty="0"/>
              <a:t>",                            </a:t>
            </a:r>
            <a:endParaRPr lang="fr-FR" sz="900" dirty="0" smtClean="0"/>
          </a:p>
          <a:p>
            <a:r>
              <a:rPr lang="fr-FR" sz="900" dirty="0" err="1" smtClean="0"/>
              <a:t>substr</a:t>
            </a:r>
            <a:r>
              <a:rPr lang="fr-FR" sz="900" dirty="0" smtClean="0"/>
              <a:t>(Departement,1,1</a:t>
            </a:r>
            <a:r>
              <a:rPr lang="fr-FR" sz="900" dirty="0"/>
              <a:t>)=="9" ~ "DROM",                      </a:t>
            </a:r>
            <a:endParaRPr lang="fr-FR" sz="900" dirty="0" smtClean="0"/>
          </a:p>
          <a:p>
            <a:r>
              <a:rPr lang="fr-FR" sz="900" dirty="0" smtClean="0"/>
              <a:t>TRUE  </a:t>
            </a:r>
            <a:r>
              <a:rPr lang="fr-FR" sz="900" dirty="0"/>
              <a:t>~ "Etranger" ) , </a:t>
            </a:r>
            <a:endParaRPr lang="fr-FR" sz="900" dirty="0" smtClean="0"/>
          </a:p>
          <a:p>
            <a:r>
              <a:rPr lang="fr-FR" sz="900" dirty="0" smtClean="0"/>
              <a:t>PATRONYME_UAI </a:t>
            </a:r>
            <a:r>
              <a:rPr lang="fr-FR" sz="900" dirty="0"/>
              <a:t>= </a:t>
            </a:r>
            <a:r>
              <a:rPr lang="fr-FR" sz="900" dirty="0" err="1"/>
              <a:t>na_if</a:t>
            </a:r>
            <a:r>
              <a:rPr lang="fr-FR" sz="900" dirty="0"/>
              <a:t>(PATRONYME_UAI</a:t>
            </a:r>
            <a:r>
              <a:rPr lang="fr-FR" sz="900" dirty="0" smtClean="0"/>
              <a:t>,""),</a:t>
            </a:r>
          </a:p>
          <a:p>
            <a:r>
              <a:rPr lang="fr-FR" sz="900" dirty="0" smtClean="0"/>
              <a:t> </a:t>
            </a:r>
            <a:r>
              <a:rPr lang="fr-FR" sz="900" dirty="0"/>
              <a:t>DATE_FERMETURE= coalesce(</a:t>
            </a:r>
            <a:r>
              <a:rPr lang="fr-FR" sz="900" dirty="0" err="1"/>
              <a:t>as.Date</a:t>
            </a:r>
            <a:r>
              <a:rPr lang="fr-FR" sz="900" dirty="0"/>
              <a:t>(DATE_FERMETURE),                                              </a:t>
            </a:r>
            <a:endParaRPr lang="fr-FR" sz="900" dirty="0" smtClean="0"/>
          </a:p>
          <a:p>
            <a:r>
              <a:rPr lang="fr-FR" sz="900" dirty="0" err="1" smtClean="0"/>
              <a:t>as.Date</a:t>
            </a:r>
            <a:r>
              <a:rPr lang="fr-FR" sz="900" dirty="0"/>
              <a:t>("9999-12-31")))</a:t>
            </a:r>
          </a:p>
        </p:txBody>
      </p:sp>
    </p:spTree>
    <p:extLst>
      <p:ext uri="{BB962C8B-B14F-4D97-AF65-F5344CB8AC3E}">
        <p14:creationId xmlns:p14="http://schemas.microsoft.com/office/powerpoint/2010/main" val="3304153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raccourcis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Ctrl shift M : met le pipe sur R</a:t>
            </a:r>
          </a:p>
          <a:p>
            <a:r>
              <a:rPr lang="fr-FR" dirty="0" smtClean="0"/>
              <a:t>Ctrl shift C : tout mettre en commentaire</a:t>
            </a:r>
          </a:p>
          <a:p>
            <a:r>
              <a:rPr lang="fr-FR" dirty="0" smtClean="0"/>
              <a:t>Ctrl shift Z : annuler l’annulation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8895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1.2- Création de variables (1/4)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Création / modification de variables avec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mutate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Syntaxe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mutate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(var = formule)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On peut créer/modifier plusieurs variables à la fois :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mutate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(var1=formule1, var2=formule2)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On peut utiliser une variable créée </a:t>
            </a:r>
            <a:r>
              <a:rPr lang="fr-FR" i="1" dirty="0"/>
              <a:t>au préalable </a:t>
            </a:r>
            <a:r>
              <a:rPr lang="fr-FR" dirty="0"/>
              <a:t>dans le même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mutate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107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1.2- Création de variables (2/4)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Fonction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if_else</a:t>
            </a:r>
            <a:r>
              <a:rPr lang="fr-FR" dirty="0"/>
              <a:t> </a:t>
            </a:r>
            <a:endParaRPr lang="fr-FR" dirty="0">
              <a:sym typeface="Wingdings" pitchFamily="2" charset="2"/>
            </a:endParaRP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formule conditionnelle intégrée (2 cas)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syntaxe :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if_else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(condition,</a:t>
            </a:r>
          </a:p>
          <a:p>
            <a:pPr lvl="1"/>
            <a:r>
              <a:rPr lang="fr-FR" dirty="0">
                <a:latin typeface="Courier New" pitchFamily="49" charset="0"/>
                <a:cs typeface="Courier New" pitchFamily="49" charset="0"/>
              </a:rPr>
              <a:t>                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formuleVrai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lvl="1"/>
            <a:r>
              <a:rPr lang="fr-FR" dirty="0">
                <a:latin typeface="Courier New" pitchFamily="49" charset="0"/>
                <a:cs typeface="Courier New" pitchFamily="49" charset="0"/>
              </a:rPr>
              <a:t>                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formuleFaux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si condition </a:t>
            </a:r>
            <a:r>
              <a:rPr lang="fr-FR" dirty="0">
                <a:sym typeface="Wingdings" pitchFamily="2" charset="2"/>
              </a:rPr>
              <a:t>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NA</a:t>
            </a:r>
            <a:r>
              <a:rPr lang="fr-FR" dirty="0"/>
              <a:t>, résultat </a:t>
            </a:r>
            <a:r>
              <a:rPr lang="fr-FR" dirty="0">
                <a:sym typeface="Wingdings" pitchFamily="2" charset="2"/>
              </a:rPr>
              <a:t> 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NA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>
                <a:cs typeface="Courier New" pitchFamily="49" charset="0"/>
                <a:sym typeface="Wingdings" pitchFamily="2" charset="2"/>
              </a:rPr>
              <a:t>les formules (arguments 2 et 3) doivent renvoyer des valeurs de mêmes types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6954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1.2- Création de variables (3/4)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Fonction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case_when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  <a:sym typeface="Wingdings" pitchFamily="2" charset="2"/>
            </a:endParaRP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formule conditionnelle intégrée (</a:t>
            </a:r>
            <a:r>
              <a:rPr lang="fr-FR" i="1" dirty="0">
                <a:sym typeface="Wingdings" pitchFamily="2" charset="2"/>
              </a:rPr>
              <a:t>N</a:t>
            </a:r>
            <a:r>
              <a:rPr lang="fr-FR" dirty="0">
                <a:sym typeface="Wingdings" pitchFamily="2" charset="2"/>
              </a:rPr>
              <a:t> cas)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syntaxe :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case_when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</a:t>
            </a:r>
          </a:p>
          <a:p>
            <a:pPr lvl="1"/>
            <a:r>
              <a:rPr lang="fr-FR" dirty="0">
                <a:latin typeface="Courier New" pitchFamily="49" charset="0"/>
                <a:cs typeface="Courier New" pitchFamily="49" charset="0"/>
              </a:rPr>
              <a:t>       condition1 ~ formule1,</a:t>
            </a:r>
          </a:p>
          <a:p>
            <a:pPr lvl="1"/>
            <a:r>
              <a:rPr lang="fr-FR" dirty="0">
                <a:latin typeface="Courier New" pitchFamily="49" charset="0"/>
                <a:cs typeface="Courier New" pitchFamily="49" charset="0"/>
              </a:rPr>
              <a:t>       condition2 ~ formule2,</a:t>
            </a:r>
          </a:p>
          <a:p>
            <a:pPr lvl="1"/>
            <a:r>
              <a:rPr lang="fr-FR" dirty="0">
                <a:latin typeface="Courier New" pitchFamily="49" charset="0"/>
                <a:cs typeface="Courier New" pitchFamily="49" charset="0"/>
              </a:rPr>
              <a:t>       …</a:t>
            </a:r>
          </a:p>
          <a:p>
            <a:pPr lvl="1"/>
            <a:r>
              <a:rPr lang="fr-FR" dirty="0">
                <a:latin typeface="Courier New" pitchFamily="49" charset="0"/>
                <a:cs typeface="Courier New" pitchFamily="49" charset="0"/>
              </a:rPr>
              <a:t>       TRUE       ~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formuleN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) </a:t>
            </a:r>
          </a:p>
          <a:p>
            <a:pPr marL="992188" lvl="1" indent="-457200">
              <a:buFont typeface="Arial" panose="020B0604020202020204" pitchFamily="34" charset="0"/>
              <a:buChar char="•"/>
            </a:pPr>
            <a:r>
              <a:rPr lang="fr-FR" dirty="0"/>
              <a:t>les formules doivent toutes produire le </a:t>
            </a:r>
          </a:p>
          <a:p>
            <a:pPr lvl="1"/>
            <a:r>
              <a:rPr lang="fr-FR" dirty="0"/>
              <a:t>                même type</a:t>
            </a:r>
          </a:p>
        </p:txBody>
      </p:sp>
    </p:spTree>
    <p:extLst>
      <p:ext uri="{BB962C8B-B14F-4D97-AF65-F5344CB8AC3E}">
        <p14:creationId xmlns:p14="http://schemas.microsoft.com/office/powerpoint/2010/main" val="3345319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1.2- Création de variables (4/4)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Gestion des 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Pour en produire : fonction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na_if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  <a:sym typeface="Wingdings" pitchFamily="2" charset="2"/>
            </a:endParaRP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transforme la valeur indiquée en NA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syntaxe :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na_if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(variable, valeur)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Pour en supprimer en utilisant la valeur d’autres colonnes : fonction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coalesce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renvoie la 1</a:t>
            </a:r>
            <a:r>
              <a:rPr lang="fr-FR" baseline="30000" dirty="0"/>
              <a:t>e</a:t>
            </a:r>
            <a:r>
              <a:rPr lang="fr-FR" dirty="0"/>
              <a:t> valeur non NA parmi la liste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syntaxe :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coalesce(var1,var2,…)</a:t>
            </a:r>
          </a:p>
        </p:txBody>
      </p:sp>
    </p:spTree>
    <p:extLst>
      <p:ext uri="{BB962C8B-B14F-4D97-AF65-F5344CB8AC3E}">
        <p14:creationId xmlns:p14="http://schemas.microsoft.com/office/powerpoint/2010/main" val="942304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9B90ECE-CEAD-4680-9ECA-A4FDC8030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060848"/>
            <a:ext cx="511492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75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D2C7DE6-1EA0-4183-A278-7E4B89748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132856"/>
            <a:ext cx="58007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70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0"/>
            <a:ext cx="6172200" cy="1600200"/>
          </a:xfrm>
        </p:spPr>
        <p:txBody>
          <a:bodyPr/>
          <a:lstStyle/>
          <a:p>
            <a:pPr algn="l" eaLnBrk="1" hangingPunct="1"/>
            <a:r>
              <a:rPr lang="fr-FR" dirty="0"/>
              <a:t>1- Le package {</a:t>
            </a:r>
            <a:r>
              <a:rPr lang="fr-FR" dirty="0" err="1"/>
              <a:t>dplyr</a:t>
            </a:r>
            <a:r>
              <a:rPr lang="fr-FR" dirty="0"/>
              <a:t>}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B379AE2-3DC8-4913-862A-6F63E13E8E64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5220072" y="3502272"/>
            <a:ext cx="3921334" cy="197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59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4BD3CEC-E048-421A-B2B1-C6096E661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830789"/>
            <a:ext cx="547687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47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1.3- Combinaison de tables (1/3)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Fonction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bind_rows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Empile les colonnes dont les noms sont identiques :</a:t>
            </a:r>
          </a:p>
          <a:p>
            <a:pPr marL="1357313" lvl="2" indent="-457200">
              <a:buFont typeface="Arial" pitchFamily="34" charset="0"/>
              <a:buChar char="•"/>
            </a:pPr>
            <a:r>
              <a:rPr lang="fr-FR" dirty="0"/>
              <a:t>Si les </a:t>
            </a:r>
            <a:r>
              <a:rPr lang="fr-FR" dirty="0" err="1"/>
              <a:t>data.frames</a:t>
            </a:r>
            <a:r>
              <a:rPr lang="fr-FR" dirty="0"/>
              <a:t> n’ont pas les mêmes noms de colonnes,  des NA sont ajoutés pour compléter</a:t>
            </a:r>
          </a:p>
          <a:p>
            <a:pPr marL="1357313" lvl="2" indent="-457200">
              <a:buFont typeface="Arial" pitchFamily="34" charset="0"/>
              <a:buChar char="•"/>
            </a:pPr>
            <a:r>
              <a:rPr lang="fr-FR" dirty="0"/>
              <a:t>Pas nécessaire que les variables soient dans le même ordre dans les 2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Option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.id="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nomVar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FR" dirty="0"/>
              <a:t> pour créer une colonne « source » (nom de l’objet ou numéro)</a:t>
            </a:r>
          </a:p>
        </p:txBody>
      </p:sp>
    </p:spTree>
    <p:extLst>
      <p:ext uri="{BB962C8B-B14F-4D97-AF65-F5344CB8AC3E}">
        <p14:creationId xmlns:p14="http://schemas.microsoft.com/office/powerpoint/2010/main" val="3489733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00289D9-5D09-4F7C-BA2E-6ACCE8846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2095500"/>
            <a:ext cx="778192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8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E0C25E2-D092-41C5-B07E-FC0679187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2200275"/>
            <a:ext cx="77343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854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1.3- Combinaison de tables (2/3)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Jointures : </a:t>
            </a:r>
          </a:p>
          <a:p>
            <a:r>
              <a:rPr lang="fr-FR" dirty="0"/>
              <a:t>5 fonctions,</a:t>
            </a:r>
          </a:p>
          <a:p>
            <a:r>
              <a:rPr lang="fr-FR" dirty="0"/>
              <a:t>option commune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by</a:t>
            </a:r>
          </a:p>
          <a:p>
            <a:r>
              <a:rPr lang="fr-FR" sz="2800" dirty="0">
                <a:latin typeface="Courier New" pitchFamily="49" charset="0"/>
                <a:cs typeface="Courier New" pitchFamily="49" charset="0"/>
              </a:rPr>
              <a:t>by="var"</a:t>
            </a:r>
          </a:p>
          <a:p>
            <a:r>
              <a:rPr lang="fr-FR" sz="2800" dirty="0">
                <a:latin typeface="Courier New" pitchFamily="49" charset="0"/>
                <a:cs typeface="Courier New" pitchFamily="49" charset="0"/>
              </a:rPr>
              <a:t>by=c("</a:t>
            </a: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vA</a:t>
            </a:r>
            <a:r>
              <a:rPr lang="fr-FR" sz="2800" dirty="0">
                <a:latin typeface="Courier New" pitchFamily="49" charset="0"/>
                <a:cs typeface="Courier New" pitchFamily="49" charset="0"/>
              </a:rPr>
              <a:t>"="</a:t>
            </a: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vB</a:t>
            </a:r>
            <a:r>
              <a:rPr lang="fr-FR" sz="2800" dirty="0">
                <a:latin typeface="Courier New" pitchFamily="49" charset="0"/>
                <a:cs typeface="Courier New" pitchFamily="49" charset="0"/>
              </a:rPr>
              <a:t>")</a:t>
            </a:r>
          </a:p>
          <a:p>
            <a:r>
              <a:rPr lang="fr-FR" sz="2800" dirty="0">
                <a:latin typeface="Courier New" pitchFamily="49" charset="0"/>
                <a:cs typeface="Courier New" pitchFamily="49" charset="0"/>
              </a:rPr>
              <a:t>by=c("v1","v2")</a:t>
            </a:r>
          </a:p>
          <a:p>
            <a:r>
              <a:rPr lang="fr-FR" sz="2800" dirty="0">
                <a:latin typeface="Courier New" pitchFamily="49" charset="0"/>
                <a:cs typeface="Courier New" pitchFamily="49" charset="0"/>
              </a:rPr>
              <a:t>by=c("v1A"="v1B",</a:t>
            </a:r>
          </a:p>
          <a:p>
            <a:r>
              <a:rPr lang="fr-FR" sz="2800" dirty="0">
                <a:latin typeface="Courier New" pitchFamily="49" charset="0"/>
                <a:cs typeface="Courier New" pitchFamily="49" charset="0"/>
              </a:rPr>
              <a:t>     "v2A"="v2B")</a:t>
            </a:r>
            <a:endParaRPr lang="fr-F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107" y="1484784"/>
            <a:ext cx="4693350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135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1.3- Combinaison de tables (3/3)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Fonctions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*_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join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Option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by</a:t>
            </a:r>
            <a:r>
              <a:rPr lang="fr-FR" dirty="0"/>
              <a:t> </a:t>
            </a:r>
            <a:r>
              <a:rPr lang="fr-FR" dirty="0">
                <a:sym typeface="Wingdings" pitchFamily="2" charset="2"/>
              </a:rPr>
              <a:t> clé(s) de jointure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>
                <a:cs typeface="Courier New" pitchFamily="49" charset="0"/>
                <a:sym typeface="Wingdings" pitchFamily="2" charset="2"/>
              </a:rPr>
              <a:t>Si la clé a des doublons, toutes les combinaisons sont créées</a:t>
            </a:r>
            <a:endParaRPr lang="fr-FR" dirty="0">
              <a:cs typeface="Courier New" pitchFamily="49" charset="0"/>
            </a:endParaRP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2 tables à la fois seulement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S’il y a des colonnes de même nom (hors clés de jointure) dans les deux tables, elles seront suffixées .x et .y (paramétrable avec l’option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suffix</a:t>
            </a:r>
            <a:r>
              <a:rPr lang="fr-FR" dirty="0">
                <a:sym typeface="Wingdings" pitchFamily="2" charset="2"/>
              </a:rPr>
              <a:t>)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2019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040C72B-9DEB-42EA-AAF8-F6F838B06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492896"/>
            <a:ext cx="67818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531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D6343E-D602-44DD-B3C1-88FD51D8D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52625"/>
            <a:ext cx="6400800" cy="18192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BE60050-F70A-4DBB-9E53-D4BDA94D0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3971925"/>
            <a:ext cx="401002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8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1.4- Tri et doublons (1/4)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Fonction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arrange</a:t>
            </a:r>
            <a:endParaRPr lang="fr-FR" dirty="0"/>
          </a:p>
          <a:p>
            <a:r>
              <a:rPr lang="fr-FR" dirty="0"/>
              <a:t>Arguments = clés de tri : 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 err="1">
                <a:latin typeface="Courier New" pitchFamily="49" charset="0"/>
                <a:cs typeface="Courier New" pitchFamily="49" charset="0"/>
              </a:rPr>
              <a:t>nom_de_variable</a:t>
            </a:r>
            <a:r>
              <a:rPr lang="fr-FR" dirty="0"/>
              <a:t> = clé de tri croissant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 err="1">
                <a:latin typeface="Courier New" pitchFamily="49" charset="0"/>
                <a:cs typeface="Courier New" pitchFamily="49" charset="0"/>
              </a:rPr>
              <a:t>desc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nom_de_variable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fr-FR" dirty="0"/>
              <a:t> = clé de tri décroissant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Plusieurs arguments = 1</a:t>
            </a:r>
            <a:r>
              <a:rPr lang="fr-FR" baseline="30000" dirty="0"/>
              <a:t>e</a:t>
            </a:r>
            <a:r>
              <a:rPr lang="fr-FR" dirty="0"/>
              <a:t> clé de tri, puis départage les </a:t>
            </a:r>
            <a:r>
              <a:rPr lang="fr-FR" dirty="0" err="1"/>
              <a:t>ex-aequos</a:t>
            </a:r>
            <a:r>
              <a:rPr lang="fr-FR" dirty="0"/>
              <a:t> avec la 2</a:t>
            </a:r>
            <a:r>
              <a:rPr lang="fr-FR" baseline="30000" dirty="0"/>
              <a:t>e</a:t>
            </a:r>
            <a:r>
              <a:rPr lang="fr-FR" dirty="0"/>
              <a:t> clé de tri, etc.</a:t>
            </a:r>
          </a:p>
        </p:txBody>
      </p:sp>
    </p:spTree>
    <p:extLst>
      <p:ext uri="{BB962C8B-B14F-4D97-AF65-F5344CB8AC3E}">
        <p14:creationId xmlns:p14="http://schemas.microsoft.com/office/powerpoint/2010/main" val="27780343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17535F1-6A0E-42D0-811F-66513C4E9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971675"/>
            <a:ext cx="4391025" cy="29146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41AEB44-E11D-4439-9FD0-DD240C409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393" y="3212976"/>
            <a:ext cx="43434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73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1.0- Principe de {</a:t>
            </a:r>
            <a:r>
              <a:rPr lang="fr-FR" dirty="0" err="1"/>
              <a:t>dplyr</a:t>
            </a:r>
            <a:r>
              <a:rPr lang="fr-FR" dirty="0"/>
              <a:t>} (1/4)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981200"/>
            <a:ext cx="8134672" cy="4114800"/>
          </a:xfrm>
        </p:spPr>
        <p:txBody>
          <a:bodyPr/>
          <a:lstStyle/>
          <a:p>
            <a:r>
              <a:rPr lang="fr-FR" dirty="0"/>
              <a:t>Package {</a:t>
            </a:r>
            <a:r>
              <a:rPr lang="fr-FR" dirty="0" err="1"/>
              <a:t>dplyr</a:t>
            </a:r>
            <a:r>
              <a:rPr lang="fr-FR" dirty="0"/>
              <a:t>} et compagnons (méta-package {</a:t>
            </a:r>
            <a:r>
              <a:rPr lang="fr-FR" dirty="0" err="1"/>
              <a:t>tidyverse</a:t>
            </a:r>
            <a:r>
              <a:rPr lang="fr-FR" dirty="0"/>
              <a:t>}) 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nombreuses fonctions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cs typeface="Courier New" pitchFamily="49" charset="0"/>
              </a:rPr>
              <a:t>chaque fonction très spécialisée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cs typeface="Courier New" pitchFamily="49" charset="0"/>
              </a:rPr>
              <a:t>souvent nécessaire d’utiliser plusieurs fonctions, syntaxes possibles en imbrication ou enchaînement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29729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CC5CD52-16D7-40CB-A33A-35F977518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276872"/>
            <a:ext cx="46767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568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1.4- Tri et doublons (2/4)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Courier New" pitchFamily="49" charset="0"/>
                <a:cs typeface="Courier New" pitchFamily="49" charset="0"/>
              </a:rPr>
              <a:t>distinct</a:t>
            </a:r>
            <a:r>
              <a:rPr lang="fr-FR" dirty="0"/>
              <a:t> = suppression de doublons…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… parfaits :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distinct()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… partiels (1</a:t>
            </a:r>
            <a:r>
              <a:rPr lang="fr-FR" baseline="30000" dirty="0"/>
              <a:t>e</a:t>
            </a:r>
            <a:r>
              <a:rPr lang="fr-FR" dirty="0"/>
              <a:t> occurrence conservée) : </a:t>
            </a:r>
          </a:p>
          <a:p>
            <a:pPr lvl="1"/>
            <a:r>
              <a:rPr lang="fr-FR" dirty="0">
                <a:latin typeface="Courier New" pitchFamily="49" charset="0"/>
                <a:cs typeface="Courier New" pitchFamily="49" charset="0"/>
              </a:rPr>
              <a:t>distinct(var1, var2, var3,</a:t>
            </a:r>
          </a:p>
          <a:p>
            <a:pPr lvl="1"/>
            <a:r>
              <a:rPr lang="fr-FR" dirty="0">
                <a:latin typeface="Courier New" pitchFamily="49" charset="0"/>
                <a:cs typeface="Courier New" pitchFamily="49" charset="0"/>
              </a:rPr>
              <a:t>         .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keep_all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=TRUE)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44038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846640" cy="1143000"/>
          </a:xfrm>
        </p:spPr>
        <p:txBody>
          <a:bodyPr/>
          <a:lstStyle/>
          <a:p>
            <a:r>
              <a:rPr lang="fr-FR" dirty="0"/>
              <a:t>1.4- Tri et doublons (3/4)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Repérage de doublons dans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 err="1">
                <a:latin typeface="Courier New" pitchFamily="49" charset="0"/>
                <a:cs typeface="Courier New" pitchFamily="49" charset="0"/>
              </a:rPr>
              <a:t>duplicated</a:t>
            </a:r>
            <a:r>
              <a:rPr lang="fr-FR" dirty="0"/>
              <a:t> </a:t>
            </a:r>
            <a:r>
              <a:rPr lang="fr-FR" dirty="0">
                <a:sym typeface="Wingdings" pitchFamily="2" charset="2"/>
              </a:rPr>
              <a:t> renvoie un vecteur de 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TRUE</a:t>
            </a:r>
            <a:r>
              <a:rPr lang="fr-FR" dirty="0">
                <a:sym typeface="Wingdings" pitchFamily="2" charset="2"/>
              </a:rPr>
              <a:t> et 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FALSE</a:t>
            </a:r>
            <a:r>
              <a:rPr lang="fr-FR" dirty="0">
                <a:sym typeface="Wingdings" pitchFamily="2" charset="2"/>
              </a:rPr>
              <a:t>, 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TRUE</a:t>
            </a:r>
            <a:r>
              <a:rPr lang="fr-FR" dirty="0">
                <a:sym typeface="Wingdings" pitchFamily="2" charset="2"/>
              </a:rPr>
              <a:t>=répétition d'une valeur déjà présente à une ligne précédente (1</a:t>
            </a:r>
            <a:r>
              <a:rPr lang="fr-FR" baseline="30000" dirty="0">
                <a:sym typeface="Wingdings" pitchFamily="2" charset="2"/>
              </a:rPr>
              <a:t>e</a:t>
            </a:r>
            <a:r>
              <a:rPr lang="fr-FR" dirty="0">
                <a:sym typeface="Wingdings" pitchFamily="2" charset="2"/>
              </a:rPr>
              <a:t> occurrence = 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FALSE</a:t>
            </a:r>
            <a:r>
              <a:rPr lang="fr-FR" dirty="0">
                <a:sym typeface="Wingdings" pitchFamily="2" charset="2"/>
              </a:rPr>
              <a:t>)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>
                <a:latin typeface="Courier New" pitchFamily="49" charset="0"/>
                <a:cs typeface="Courier New" pitchFamily="49" charset="0"/>
              </a:rPr>
              <a:t>duplicated2</a:t>
            </a:r>
            <a:r>
              <a:rPr lang="fr-FR" dirty="0">
                <a:cs typeface="Courier New" pitchFamily="49" charset="0"/>
              </a:rPr>
              <a:t> (package {</a:t>
            </a:r>
            <a:r>
              <a:rPr lang="fr-FR" dirty="0" err="1">
                <a:cs typeface="Courier New" pitchFamily="49" charset="0"/>
              </a:rPr>
              <a:t>gdata</a:t>
            </a:r>
            <a:r>
              <a:rPr lang="fr-FR" dirty="0">
                <a:cs typeface="Courier New" pitchFamily="49" charset="0"/>
              </a:rPr>
              <a:t>}) </a:t>
            </a:r>
            <a:r>
              <a:rPr lang="fr-FR" dirty="0">
                <a:cs typeface="Courier New" pitchFamily="49" charset="0"/>
                <a:sym typeface="Wingdings" pitchFamily="2" charset="2"/>
              </a:rPr>
              <a:t> 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TRUE</a:t>
            </a:r>
            <a:r>
              <a:rPr lang="fr-FR" dirty="0">
                <a:cs typeface="Courier New" pitchFamily="49" charset="0"/>
                <a:sym typeface="Wingdings" pitchFamily="2" charset="2"/>
              </a:rPr>
              <a:t> pour toutes les répétitions y compris la 1</a:t>
            </a:r>
            <a:r>
              <a:rPr lang="fr-FR" baseline="30000" dirty="0">
                <a:cs typeface="Courier New" pitchFamily="49" charset="0"/>
                <a:sym typeface="Wingdings" pitchFamily="2" charset="2"/>
              </a:rPr>
              <a:t>e</a:t>
            </a:r>
            <a:r>
              <a:rPr lang="fr-FR" dirty="0">
                <a:cs typeface="Courier New" pitchFamily="49" charset="0"/>
                <a:sym typeface="Wingdings" pitchFamily="2" charset="2"/>
              </a:rPr>
              <a:t> occurrence ; seules les valeurs uniques génèrent 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FALSE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0599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1.4- Tri et doublons (4/4)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558608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duplicated</a:t>
                      </a:r>
                      <a:r>
                        <a:rPr lang="fr-FR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(x)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gdata</a:t>
                      </a:r>
                      <a:r>
                        <a:rPr lang="fr-FR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::duplicated2(x)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FALSE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FALSE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FALSE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FALSE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FALSE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FALSE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685800" y="5157192"/>
            <a:ext cx="7772400" cy="93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just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+mn-lt"/>
              </a:defRPr>
            </a:lvl2pPr>
            <a:lvl3pPr marL="900113" indent="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3pPr>
            <a:lvl4pPr marL="1435100" indent="0" algn="just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 marL="1800225" indent="0" algn="just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just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just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just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just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400" dirty="0">
                <a:solidFill>
                  <a:srgbClr val="000000"/>
                </a:solidFill>
              </a:rPr>
              <a:t>Utilisation de </a:t>
            </a:r>
            <a:r>
              <a:rPr lang="fr-FR" sz="24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duplicated</a:t>
            </a:r>
            <a:r>
              <a:rPr lang="fr-FR" sz="2400" dirty="0">
                <a:solidFill>
                  <a:srgbClr val="000000"/>
                </a:solidFill>
              </a:rPr>
              <a:t> et </a:t>
            </a:r>
            <a:r>
              <a:rPr lang="fr-FR" sz="2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duplicated2</a:t>
            </a:r>
            <a:r>
              <a:rPr lang="fr-FR" sz="2400" dirty="0">
                <a:solidFill>
                  <a:srgbClr val="000000"/>
                </a:solidFill>
              </a:rPr>
              <a:t> : dans </a:t>
            </a:r>
            <a:r>
              <a:rPr lang="fr-FR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  <a:r>
              <a:rPr lang="fr-FR" sz="2400" dirty="0">
                <a:solidFill>
                  <a:srgbClr val="000000"/>
                </a:solidFill>
              </a:rPr>
              <a:t> en guise de condition.</a:t>
            </a:r>
            <a:endParaRPr lang="fr-FR" sz="24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4159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7B2C5E5-D613-4459-A9D4-97000AA39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88840"/>
            <a:ext cx="55530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379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FB8EB15-F047-470B-89CB-37CD284C5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991493"/>
            <a:ext cx="56197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408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905BF1F-4DD9-47D4-B7E8-2E26FDD1D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060848"/>
            <a:ext cx="58674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008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6EA13AB-7246-483C-BA14-41E6645E4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348880"/>
            <a:ext cx="65913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739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1.5- Statistiques descriptives (1/4)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>
                <a:latin typeface="Courier New" pitchFamily="49" charset="0"/>
                <a:cs typeface="Courier New" pitchFamily="49" charset="0"/>
              </a:rPr>
              <a:t>summarise</a:t>
            </a:r>
            <a:r>
              <a:rPr lang="fr-FR" dirty="0">
                <a:cs typeface="Courier New" pitchFamily="49" charset="0"/>
              </a:rPr>
              <a:t> calcule des statistiques</a:t>
            </a:r>
          </a:p>
          <a:p>
            <a:r>
              <a:rPr lang="fr-FR" dirty="0" err="1">
                <a:latin typeface="Courier New" pitchFamily="49" charset="0"/>
                <a:cs typeface="Courier New" pitchFamily="49" charset="0"/>
              </a:rPr>
              <a:t>df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 %&gt;%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summarise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(f(x))</a:t>
            </a:r>
            <a:endParaRPr lang="fr-FR" dirty="0">
              <a:cs typeface="Courier New" pitchFamily="49" charset="0"/>
            </a:endParaRP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>
                <a:cs typeface="Courier New" pitchFamily="49" charset="0"/>
              </a:rPr>
              <a:t>on peut nommer les colonnes calculées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fr-FR" dirty="0" err="1">
                <a:latin typeface="Courier New" pitchFamily="49" charset="0"/>
                <a:cs typeface="Courier New" pitchFamily="49" charset="0"/>
              </a:rPr>
              <a:t>summarise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(nom=f(x))</a:t>
            </a:r>
            <a:endParaRPr lang="fr-FR" sz="1400" dirty="0">
              <a:cs typeface="Courier New" pitchFamily="49" charset="0"/>
            </a:endParaRPr>
          </a:p>
          <a:p>
            <a:pPr marL="992188" lvl="1" indent="-457200">
              <a:buFont typeface="Arial" panose="020B0604020202020204" pitchFamily="34" charset="0"/>
              <a:buChar char="•"/>
            </a:pPr>
            <a:r>
              <a:rPr lang="fr-FR" dirty="0">
                <a:cs typeface="Courier New" pitchFamily="49" charset="0"/>
              </a:rPr>
              <a:t>différence entre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mutate</a:t>
            </a:r>
            <a:r>
              <a:rPr lang="fr-FR" dirty="0">
                <a:cs typeface="Courier New" pitchFamily="49" charset="0"/>
              </a:rPr>
              <a:t> et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summarise</a:t>
            </a:r>
            <a:r>
              <a:rPr lang="fr-FR" dirty="0">
                <a:cs typeface="Courier New" pitchFamily="49" charset="0"/>
              </a:rPr>
              <a:t> : avec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mutate</a:t>
            </a:r>
            <a:r>
              <a:rPr lang="fr-FR" dirty="0">
                <a:cs typeface="Courier New" pitchFamily="49" charset="0"/>
              </a:rPr>
              <a:t>, résultat = autant de lignes qu’au départ ; avec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summarise</a:t>
            </a:r>
            <a:r>
              <a:rPr lang="fr-FR" dirty="0">
                <a:cs typeface="Courier New" pitchFamily="49" charset="0"/>
              </a:rPr>
              <a:t>, moins de lignes</a:t>
            </a:r>
          </a:p>
        </p:txBody>
      </p:sp>
    </p:spTree>
    <p:extLst>
      <p:ext uri="{BB962C8B-B14F-4D97-AF65-F5344CB8AC3E}">
        <p14:creationId xmlns:p14="http://schemas.microsoft.com/office/powerpoint/2010/main" val="35332674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1.5- Statistiques descriptives (2/4)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Statistiques descriptives par groupe : fonction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group_by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>
                <a:cs typeface="Courier New" pitchFamily="49" charset="0"/>
              </a:rPr>
              <a:t>combinée avec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summarise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pPr lvl="1"/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group_by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(var1) %&gt;%</a:t>
            </a:r>
          </a:p>
          <a:p>
            <a:pPr lvl="1"/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summarise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(var2 = f(var3)) %&gt;%</a:t>
            </a:r>
          </a:p>
          <a:p>
            <a:pPr lvl="1"/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ungroup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0426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1.0- Principe de {</a:t>
            </a:r>
            <a:r>
              <a:rPr lang="fr-FR" dirty="0" err="1"/>
              <a:t>dplyr</a:t>
            </a:r>
            <a:r>
              <a:rPr lang="fr-FR" dirty="0"/>
              <a:t>} (2/4)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981200"/>
            <a:ext cx="8134672" cy="4114800"/>
          </a:xfrm>
        </p:spPr>
        <p:txBody>
          <a:bodyPr/>
          <a:lstStyle/>
          <a:p>
            <a:r>
              <a:rPr lang="fr-FR" dirty="0"/>
              <a:t>Style classique : imbrication de fonctions</a:t>
            </a:r>
          </a:p>
          <a:p>
            <a:r>
              <a:rPr lang="fr-FR" dirty="0">
                <a:latin typeface="Courier New"/>
                <a:cs typeface="Courier New"/>
              </a:rPr>
              <a:t>h(g(f(x),b),a)</a:t>
            </a:r>
          </a:p>
          <a:p>
            <a:endParaRPr lang="fr-FR" dirty="0"/>
          </a:p>
          <a:p>
            <a:r>
              <a:rPr lang="fr-FR" dirty="0"/>
              <a:t>Style « </a:t>
            </a:r>
            <a:r>
              <a:rPr lang="fr-FR" i="1" dirty="0" err="1"/>
              <a:t>tidyverse</a:t>
            </a:r>
            <a:r>
              <a:rPr lang="fr-FR" dirty="0"/>
              <a:t> » : enchaînement de fonctions</a:t>
            </a:r>
          </a:p>
          <a:p>
            <a:r>
              <a:rPr lang="fr-FR" dirty="0">
                <a:latin typeface="Courier New" pitchFamily="49" charset="0"/>
                <a:cs typeface="Courier New" pitchFamily="49" charset="0"/>
              </a:rPr>
              <a:t>x %&gt;% f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()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%&gt;% g(b) %&gt;% 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h(a)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  <a:p>
            <a:r>
              <a:rPr lang="fr-FR" dirty="0">
                <a:latin typeface="Courier New" pitchFamily="49" charset="0"/>
                <a:cs typeface="Courier New" pitchFamily="49" charset="0"/>
              </a:rPr>
              <a:t>x %&gt;% f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(.)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%&gt;% g(.,b) %&gt;% h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(.,a)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7623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1.5- Statistiques descriptives (3/4)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Statistiques descriptives par groupe :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92188" lvl="1" indent="-457200">
              <a:buFont typeface="Arial" panose="020B0604020202020204" pitchFamily="34" charset="0"/>
              <a:buChar char="•"/>
            </a:pPr>
            <a:r>
              <a:rPr lang="fr-FR" dirty="0">
                <a:cs typeface="Courier New" pitchFamily="49" charset="0"/>
              </a:rPr>
              <a:t>après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summarise</a:t>
            </a:r>
            <a:r>
              <a:rPr lang="fr-FR" dirty="0">
                <a:cs typeface="Courier New" pitchFamily="49" charset="0"/>
              </a:rPr>
              <a:t>, les données sont groupées sur un niveau de moins</a:t>
            </a:r>
          </a:p>
          <a:p>
            <a:pPr marL="1357313" lvl="2" indent="-457200">
              <a:buFont typeface="Arial" panose="020B0604020202020204" pitchFamily="34" charset="0"/>
              <a:buChar char="•"/>
            </a:pP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group_by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(x1) %&gt;%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summarise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  <a:r>
              <a:rPr lang="fr-FR" dirty="0">
                <a:cs typeface="Courier New" pitchFamily="49" charset="0"/>
              </a:rPr>
              <a:t> </a:t>
            </a:r>
            <a:r>
              <a:rPr lang="fr-FR" dirty="0">
                <a:cs typeface="Courier New" pitchFamily="49" charset="0"/>
                <a:sym typeface="Wingdings" panose="05000000000000000000" pitchFamily="2" charset="2"/>
              </a:rPr>
              <a:t> les données ne sont plus groupées</a:t>
            </a:r>
          </a:p>
          <a:p>
            <a:pPr marL="1357313" lvl="2" indent="-457200">
              <a:buFont typeface="Arial" panose="020B0604020202020204" pitchFamily="34" charset="0"/>
              <a:buChar char="•"/>
            </a:pP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group_by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(x1, x2) %&gt;%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summarise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  <a:r>
              <a:rPr lang="fr-FR" dirty="0">
                <a:cs typeface="Courier New" pitchFamily="49" charset="0"/>
              </a:rPr>
              <a:t> </a:t>
            </a:r>
            <a:r>
              <a:rPr lang="fr-FR" dirty="0">
                <a:cs typeface="Courier New" pitchFamily="49" charset="0"/>
                <a:sym typeface="Wingdings" panose="05000000000000000000" pitchFamily="2" charset="2"/>
              </a:rPr>
              <a:t> les données sont groupées par x1</a:t>
            </a:r>
            <a:endParaRPr lang="fr-FR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6079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6C9092-A1A6-488D-AD88-152537BB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1.5- Statistiques descriptives (4/4)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D62FE1-5D09-4B06-82BB-E36C2F56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Statistiques descriptives par groupe :</a:t>
            </a:r>
            <a:endParaRPr lang="fr-FR" dirty="0">
              <a:cs typeface="Courier New" pitchFamily="49" charset="0"/>
              <a:sym typeface="Wingdings" panose="05000000000000000000" pitchFamily="2" charset="2"/>
            </a:endParaRPr>
          </a:p>
          <a:p>
            <a:pPr marL="992188" lvl="1" indent="-457200">
              <a:buFont typeface="Arial" panose="020B0604020202020204" pitchFamily="34" charset="0"/>
              <a:buChar char="•"/>
            </a:pPr>
            <a:r>
              <a:rPr lang="fr-FR" dirty="0">
                <a:cs typeface="Courier New" pitchFamily="49" charset="0"/>
              </a:rPr>
              <a:t>après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summarise</a:t>
            </a:r>
            <a:r>
              <a:rPr lang="fr-FR" dirty="0">
                <a:cs typeface="Courier New" pitchFamily="49" charset="0"/>
              </a:rPr>
              <a:t>, si les données sont toujours groupées </a:t>
            </a:r>
            <a:r>
              <a:rPr lang="fr-FR" dirty="0">
                <a:cs typeface="Courier New" pitchFamily="49" charset="0"/>
                <a:sym typeface="Wingdings" panose="05000000000000000000" pitchFamily="2" charset="2"/>
              </a:rPr>
              <a:t> impact sur les opérations qui suivront (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slice</a:t>
            </a:r>
            <a:r>
              <a:rPr lang="fr-FR" dirty="0">
                <a:cs typeface="Courier New" pitchFamily="49" charset="0"/>
                <a:sym typeface="Wingdings" panose="05000000000000000000" pitchFamily="2" charset="2"/>
              </a:rPr>
              <a:t>,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arrange</a:t>
            </a:r>
            <a:r>
              <a:rPr lang="fr-FR" dirty="0">
                <a:cs typeface="Courier New" pitchFamily="49" charset="0"/>
                <a:sym typeface="Wingdings" panose="05000000000000000000" pitchFamily="2" charset="2"/>
              </a:rPr>
              <a:t>,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mutate</a:t>
            </a:r>
            <a:r>
              <a:rPr lang="fr-FR" dirty="0">
                <a:cs typeface="Courier New" pitchFamily="49" charset="0"/>
                <a:sym typeface="Wingdings" panose="05000000000000000000" pitchFamily="2" charset="2"/>
              </a:rPr>
              <a:t>, etc.)</a:t>
            </a:r>
            <a:endParaRPr lang="fr-FR" dirty="0">
              <a:cs typeface="Courier New" pitchFamily="49" charset="0"/>
            </a:endParaRPr>
          </a:p>
          <a:p>
            <a:pPr marL="992188" lvl="1" indent="-457200">
              <a:buFont typeface="Arial" panose="020B0604020202020204" pitchFamily="34" charset="0"/>
              <a:buChar char="•"/>
            </a:pPr>
            <a:r>
              <a:rPr lang="fr-FR" dirty="0">
                <a:cs typeface="Courier New" pitchFamily="49" charset="0"/>
              </a:rPr>
              <a:t>ajouter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ungroup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fr-FR" dirty="0">
                <a:cs typeface="Courier New" pitchFamily="49" charset="0"/>
              </a:rPr>
              <a:t> par sécurité </a:t>
            </a:r>
            <a:r>
              <a:rPr lang="fr-FR" dirty="0">
                <a:cs typeface="Courier New" pitchFamily="49" charset="0"/>
                <a:sym typeface="Wingdings" panose="05000000000000000000" pitchFamily="2" charset="2"/>
              </a:rPr>
              <a:t> suppression de toute notion de groupe avant d’enchaîner d’autres opérations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62632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EDF4C35-B66A-43C8-86EF-DD50AE98D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608162"/>
            <a:ext cx="62484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371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EB6DC63-C2FB-4500-8A43-19B941492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60848"/>
            <a:ext cx="75628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447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D7EE0A6-039D-4D50-B618-FDF61BC2E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1988840"/>
            <a:ext cx="76104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417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411EC96-594E-410B-8FF4-9B56C5AB4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420888"/>
            <a:ext cx="736282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422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20272" y="332656"/>
            <a:ext cx="2013992" cy="731168"/>
          </a:xfrm>
        </p:spPr>
        <p:txBody>
          <a:bodyPr/>
          <a:lstStyle/>
          <a:p>
            <a:r>
              <a:rPr lang="fr-FR" dirty="0" smtClean="0"/>
              <a:t>Code 3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95536" y="908720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#</a:t>
            </a:r>
            <a:r>
              <a:rPr lang="en-US" sz="900" dirty="0" err="1"/>
              <a:t>group_by</a:t>
            </a:r>
            <a:r>
              <a:rPr lang="en-US" sz="900" dirty="0"/>
              <a:t> et </a:t>
            </a:r>
            <a:r>
              <a:rPr lang="en-US" sz="900" dirty="0" err="1" smtClean="0"/>
              <a:t>summarise</a:t>
            </a:r>
            <a:endParaRPr lang="en-US" sz="900" dirty="0" smtClean="0"/>
          </a:p>
          <a:p>
            <a:endParaRPr lang="en-US" sz="900" dirty="0"/>
          </a:p>
          <a:p>
            <a:r>
              <a:rPr lang="en-US" sz="900" dirty="0" smtClean="0"/>
              <a:t>#</a:t>
            </a:r>
            <a:r>
              <a:rPr lang="en-US" sz="900" dirty="0" err="1" smtClean="0"/>
              <a:t>mettre</a:t>
            </a:r>
            <a:r>
              <a:rPr lang="en-US" sz="900" dirty="0" smtClean="0"/>
              <a:t> </a:t>
            </a:r>
            <a:r>
              <a:rPr lang="en-US" sz="900" dirty="0" err="1" smtClean="0"/>
              <a:t>l’option</a:t>
            </a:r>
            <a:r>
              <a:rPr lang="en-US" sz="900" dirty="0" smtClean="0"/>
              <a:t> na.rm=TRUE </a:t>
            </a:r>
            <a:r>
              <a:rPr lang="en-US" sz="900" dirty="0" err="1" smtClean="0"/>
              <a:t>parce</a:t>
            </a:r>
            <a:r>
              <a:rPr lang="en-US" sz="900" dirty="0" smtClean="0"/>
              <a:t> que </a:t>
            </a:r>
            <a:r>
              <a:rPr lang="en-US" sz="900" dirty="0" err="1" smtClean="0"/>
              <a:t>sinon</a:t>
            </a:r>
            <a:r>
              <a:rPr lang="en-US" sz="900" dirty="0" smtClean="0"/>
              <a:t> le </a:t>
            </a:r>
            <a:r>
              <a:rPr lang="en-US" sz="900" dirty="0" err="1" smtClean="0"/>
              <a:t>summarise</a:t>
            </a:r>
            <a:r>
              <a:rPr lang="en-US" sz="900" dirty="0" smtClean="0"/>
              <a:t> </a:t>
            </a:r>
            <a:r>
              <a:rPr lang="en-US" sz="900" dirty="0" err="1" smtClean="0"/>
              <a:t>dans</a:t>
            </a:r>
            <a:r>
              <a:rPr lang="en-US" sz="900" dirty="0" smtClean="0"/>
              <a:t> </a:t>
            </a:r>
            <a:r>
              <a:rPr lang="en-US" sz="900" dirty="0" err="1" smtClean="0"/>
              <a:t>ce</a:t>
            </a:r>
            <a:r>
              <a:rPr lang="en-US" sz="900" dirty="0" smtClean="0"/>
              <a:t> </a:t>
            </a:r>
            <a:r>
              <a:rPr lang="en-US" sz="900" dirty="0" err="1" smtClean="0"/>
              <a:t>cas</a:t>
            </a:r>
            <a:r>
              <a:rPr lang="en-US" sz="900" dirty="0" smtClean="0"/>
              <a:t> </a:t>
            </a:r>
            <a:r>
              <a:rPr lang="en-US" sz="900" dirty="0" err="1" smtClean="0"/>
              <a:t>pourrait</a:t>
            </a:r>
            <a:r>
              <a:rPr lang="en-US" sz="900" dirty="0" smtClean="0"/>
              <a:t> ne pas marcher</a:t>
            </a:r>
          </a:p>
          <a:p>
            <a:r>
              <a:rPr lang="en-US" sz="900" dirty="0" smtClean="0"/>
              <a:t>#</a:t>
            </a:r>
            <a:r>
              <a:rPr lang="en-US" sz="900" dirty="0" err="1" smtClean="0"/>
              <a:t>Inf</a:t>
            </a:r>
            <a:r>
              <a:rPr lang="en-US" sz="900" dirty="0" smtClean="0"/>
              <a:t> : </a:t>
            </a:r>
            <a:r>
              <a:rPr lang="en-US" sz="900" dirty="0" err="1" smtClean="0"/>
              <a:t>infini</a:t>
            </a:r>
            <a:endParaRPr lang="en-US" sz="900" dirty="0" smtClean="0"/>
          </a:p>
          <a:p>
            <a:r>
              <a:rPr lang="en-US" sz="900" dirty="0" smtClean="0"/>
              <a:t>agents </a:t>
            </a:r>
            <a:r>
              <a:rPr lang="en-US" sz="900" dirty="0"/>
              <a:t>%&gt;%   </a:t>
            </a:r>
            <a:endParaRPr lang="en-US" sz="900" dirty="0" smtClean="0"/>
          </a:p>
          <a:p>
            <a:r>
              <a:rPr lang="en-US" sz="900" dirty="0" err="1" smtClean="0"/>
              <a:t>Group_by</a:t>
            </a:r>
            <a:r>
              <a:rPr lang="en-US" sz="900" dirty="0" smtClean="0"/>
              <a:t>(</a:t>
            </a:r>
            <a:r>
              <a:rPr lang="en-US" sz="900" dirty="0" err="1" smtClean="0"/>
              <a:t>acad</a:t>
            </a:r>
            <a:r>
              <a:rPr lang="en-US" sz="900" dirty="0" smtClean="0"/>
              <a:t>)  %&gt;%</a:t>
            </a:r>
          </a:p>
          <a:p>
            <a:r>
              <a:rPr lang="en-US" sz="900" dirty="0" err="1" smtClean="0"/>
              <a:t>summarise</a:t>
            </a:r>
            <a:r>
              <a:rPr lang="en-US" sz="900" dirty="0" smtClean="0"/>
              <a:t>(</a:t>
            </a:r>
            <a:r>
              <a:rPr lang="en-US" sz="900" dirty="0" err="1" smtClean="0"/>
              <a:t>age_moyen</a:t>
            </a:r>
            <a:r>
              <a:rPr lang="en-US" sz="900" dirty="0"/>
              <a:t>= mean(age, na.rm=TRUE),           </a:t>
            </a:r>
            <a:endParaRPr lang="en-US" sz="900" dirty="0" smtClean="0"/>
          </a:p>
          <a:p>
            <a:r>
              <a:rPr lang="en-US" sz="900" dirty="0" smtClean="0"/>
              <a:t> </a:t>
            </a:r>
            <a:r>
              <a:rPr lang="en-US" sz="900" dirty="0" err="1"/>
              <a:t>age_max</a:t>
            </a:r>
            <a:r>
              <a:rPr lang="en-US" sz="900" dirty="0"/>
              <a:t>=max(age, na.rm = TRUE),              </a:t>
            </a:r>
            <a:endParaRPr lang="en-US" sz="900" dirty="0" smtClean="0"/>
          </a:p>
          <a:p>
            <a:r>
              <a:rPr lang="en-US" sz="900" dirty="0" err="1" smtClean="0"/>
              <a:t>nb_agents</a:t>
            </a:r>
            <a:r>
              <a:rPr lang="en-US" sz="900" dirty="0" smtClean="0"/>
              <a:t> </a:t>
            </a:r>
            <a:r>
              <a:rPr lang="en-US" sz="900" dirty="0"/>
              <a:t>= n</a:t>
            </a:r>
            <a:r>
              <a:rPr lang="en-US" sz="900" dirty="0" smtClean="0"/>
              <a:t>(),</a:t>
            </a:r>
          </a:p>
          <a:p>
            <a:r>
              <a:rPr lang="en-US" sz="900" dirty="0" err="1"/>
              <a:t>nb_etab</a:t>
            </a:r>
            <a:r>
              <a:rPr lang="en-US" sz="900" dirty="0"/>
              <a:t> = </a:t>
            </a:r>
            <a:r>
              <a:rPr lang="en-US" sz="900" dirty="0" err="1"/>
              <a:t>n_distinct</a:t>
            </a:r>
            <a:r>
              <a:rPr lang="en-US" sz="900" dirty="0"/>
              <a:t>(</a:t>
            </a:r>
            <a:r>
              <a:rPr lang="en-US" sz="900" dirty="0" err="1"/>
              <a:t>etab</a:t>
            </a:r>
            <a:r>
              <a:rPr lang="en-US" sz="900" dirty="0" smtClean="0"/>
              <a:t>)) %&gt;%</a:t>
            </a:r>
          </a:p>
          <a:p>
            <a:r>
              <a:rPr lang="en-US" sz="900" dirty="0"/>
              <a:t>Ungroup() %&gt;%  </a:t>
            </a:r>
            <a:endParaRPr lang="en-US" sz="900" dirty="0" smtClean="0"/>
          </a:p>
          <a:p>
            <a:r>
              <a:rPr lang="en-US" sz="900" dirty="0" smtClean="0"/>
              <a:t> print(n=</a:t>
            </a:r>
            <a:r>
              <a:rPr lang="en-US" sz="900" dirty="0" err="1" smtClean="0"/>
              <a:t>Inf</a:t>
            </a:r>
            <a:r>
              <a:rPr lang="en-US" sz="900" dirty="0" smtClean="0"/>
              <a:t>)</a:t>
            </a:r>
          </a:p>
          <a:p>
            <a:endParaRPr lang="en-US" sz="900" dirty="0"/>
          </a:p>
          <a:p>
            <a:r>
              <a:rPr lang="en-US" sz="900" dirty="0"/>
              <a:t>agents %&gt;%   </a:t>
            </a:r>
            <a:endParaRPr lang="en-US" sz="900" dirty="0" smtClean="0"/>
          </a:p>
          <a:p>
            <a:r>
              <a:rPr lang="en-US" sz="900" dirty="0" smtClean="0"/>
              <a:t>Filter(!is.na(</a:t>
            </a:r>
            <a:r>
              <a:rPr lang="en-US" sz="900" dirty="0" err="1" smtClean="0"/>
              <a:t>sexe</a:t>
            </a:r>
            <a:r>
              <a:rPr lang="en-US" sz="900" dirty="0" smtClean="0"/>
              <a:t>))%&gt;%</a:t>
            </a:r>
            <a:endParaRPr lang="en-US" sz="900" dirty="0"/>
          </a:p>
          <a:p>
            <a:r>
              <a:rPr lang="en-US" sz="900" dirty="0" err="1" smtClean="0"/>
              <a:t>Group_by</a:t>
            </a:r>
            <a:r>
              <a:rPr lang="en-US" sz="900" dirty="0" smtClean="0"/>
              <a:t>(</a:t>
            </a:r>
            <a:r>
              <a:rPr lang="en-US" sz="900" dirty="0" err="1" smtClean="0"/>
              <a:t>acad,sexe</a:t>
            </a:r>
            <a:r>
              <a:rPr lang="en-US" sz="900" dirty="0" smtClean="0"/>
              <a:t>)  </a:t>
            </a:r>
            <a:r>
              <a:rPr lang="en-US" sz="900" dirty="0"/>
              <a:t>%&gt;%</a:t>
            </a:r>
          </a:p>
          <a:p>
            <a:r>
              <a:rPr lang="en-US" sz="900" dirty="0" err="1"/>
              <a:t>summarise</a:t>
            </a:r>
            <a:r>
              <a:rPr lang="en-US" sz="900" dirty="0"/>
              <a:t>(</a:t>
            </a:r>
            <a:r>
              <a:rPr lang="en-US" sz="900" dirty="0" err="1"/>
              <a:t>age_moyen</a:t>
            </a:r>
            <a:r>
              <a:rPr lang="en-US" sz="900" dirty="0"/>
              <a:t>= mean(age, na.rm=TRUE),           </a:t>
            </a:r>
          </a:p>
          <a:p>
            <a:r>
              <a:rPr lang="en-US" sz="900" dirty="0"/>
              <a:t> </a:t>
            </a:r>
            <a:r>
              <a:rPr lang="en-US" sz="900" dirty="0" err="1"/>
              <a:t>age_max</a:t>
            </a:r>
            <a:r>
              <a:rPr lang="en-US" sz="900" dirty="0"/>
              <a:t>=max(age, na.rm = TRUE),              </a:t>
            </a:r>
          </a:p>
          <a:p>
            <a:r>
              <a:rPr lang="en-US" sz="900" dirty="0" err="1"/>
              <a:t>nb_agents</a:t>
            </a:r>
            <a:r>
              <a:rPr lang="en-US" sz="900" dirty="0"/>
              <a:t> = n(),</a:t>
            </a:r>
          </a:p>
          <a:p>
            <a:r>
              <a:rPr lang="en-US" sz="900" dirty="0" err="1"/>
              <a:t>nb_etab</a:t>
            </a:r>
            <a:r>
              <a:rPr lang="en-US" sz="900" dirty="0"/>
              <a:t> = </a:t>
            </a:r>
            <a:r>
              <a:rPr lang="en-US" sz="900" dirty="0" err="1"/>
              <a:t>n_distinct</a:t>
            </a:r>
            <a:r>
              <a:rPr lang="en-US" sz="900" dirty="0"/>
              <a:t>(</a:t>
            </a:r>
            <a:r>
              <a:rPr lang="en-US" sz="900" dirty="0" err="1"/>
              <a:t>etab</a:t>
            </a:r>
            <a:r>
              <a:rPr lang="en-US" sz="900" dirty="0"/>
              <a:t>)) %&gt;%</a:t>
            </a:r>
          </a:p>
          <a:p>
            <a:r>
              <a:rPr lang="en-US" sz="900" dirty="0"/>
              <a:t>Ungroup() %&gt;%  </a:t>
            </a:r>
          </a:p>
          <a:p>
            <a:r>
              <a:rPr lang="en-US" sz="900" dirty="0"/>
              <a:t> print(n=</a:t>
            </a:r>
            <a:r>
              <a:rPr lang="en-US" sz="900" dirty="0" err="1"/>
              <a:t>Inf</a:t>
            </a:r>
            <a:r>
              <a:rPr lang="en-US" sz="900" dirty="0"/>
              <a:t>)</a:t>
            </a:r>
          </a:p>
          <a:p>
            <a:endParaRPr lang="en-US" sz="900" dirty="0" smtClean="0"/>
          </a:p>
          <a:p>
            <a:r>
              <a:rPr lang="en-US" sz="900" dirty="0"/>
              <a:t>agents%&gt;%  </a:t>
            </a:r>
            <a:endParaRPr lang="en-US" sz="900" dirty="0" smtClean="0"/>
          </a:p>
          <a:p>
            <a:r>
              <a:rPr lang="en-US" sz="900" dirty="0" err="1" smtClean="0"/>
              <a:t>group_by</a:t>
            </a:r>
            <a:r>
              <a:rPr lang="en-US" sz="900" dirty="0" smtClean="0"/>
              <a:t>(</a:t>
            </a:r>
            <a:r>
              <a:rPr lang="en-US" sz="900" dirty="0" err="1" smtClean="0"/>
              <a:t>acad</a:t>
            </a:r>
            <a:r>
              <a:rPr lang="en-US" sz="900" dirty="0"/>
              <a:t>) %&gt;%   </a:t>
            </a:r>
            <a:endParaRPr lang="en-US" sz="900" dirty="0" smtClean="0"/>
          </a:p>
          <a:p>
            <a:r>
              <a:rPr lang="en-US" sz="900" dirty="0" err="1" smtClean="0"/>
              <a:t>summarise</a:t>
            </a:r>
            <a:r>
              <a:rPr lang="en-US" sz="900" dirty="0" smtClean="0"/>
              <a:t>(</a:t>
            </a:r>
            <a:r>
              <a:rPr lang="en-US" sz="900" dirty="0" err="1" smtClean="0"/>
              <a:t>nb</a:t>
            </a:r>
            <a:r>
              <a:rPr lang="en-US" sz="900" dirty="0" smtClean="0"/>
              <a:t>=n</a:t>
            </a:r>
            <a:r>
              <a:rPr lang="en-US" sz="900" dirty="0"/>
              <a:t>()) %&gt;%   </a:t>
            </a:r>
            <a:endParaRPr lang="en-US" sz="900" dirty="0" smtClean="0"/>
          </a:p>
          <a:p>
            <a:r>
              <a:rPr lang="en-US" sz="900" dirty="0" smtClean="0"/>
              <a:t>mutate(</a:t>
            </a:r>
            <a:r>
              <a:rPr lang="en-US" sz="900" dirty="0" err="1" smtClean="0"/>
              <a:t>pct</a:t>
            </a:r>
            <a:r>
              <a:rPr lang="en-US" sz="900" dirty="0" smtClean="0"/>
              <a:t> </a:t>
            </a:r>
            <a:r>
              <a:rPr lang="en-US" sz="900" dirty="0"/>
              <a:t>= </a:t>
            </a:r>
            <a:r>
              <a:rPr lang="en-US" sz="900" dirty="0" err="1"/>
              <a:t>nb</a:t>
            </a:r>
            <a:r>
              <a:rPr lang="en-US" sz="900" dirty="0"/>
              <a:t>*100/ sum(</a:t>
            </a:r>
            <a:r>
              <a:rPr lang="en-US" sz="900" dirty="0" err="1"/>
              <a:t>nb</a:t>
            </a:r>
            <a:r>
              <a:rPr lang="en-US" sz="900" dirty="0" smtClean="0"/>
              <a:t>))</a:t>
            </a:r>
          </a:p>
          <a:p>
            <a:endParaRPr lang="en-US" sz="900" dirty="0" smtClean="0"/>
          </a:p>
          <a:p>
            <a:r>
              <a:rPr lang="en-US" sz="900" dirty="0" smtClean="0"/>
              <a:t>#pour </a:t>
            </a:r>
            <a:r>
              <a:rPr lang="en-US" sz="900" dirty="0" err="1" smtClean="0"/>
              <a:t>obtenir</a:t>
            </a:r>
            <a:r>
              <a:rPr lang="en-US" sz="900" dirty="0" smtClean="0"/>
              <a:t> le meme </a:t>
            </a:r>
            <a:r>
              <a:rPr lang="en-US" sz="900" dirty="0" err="1" smtClean="0"/>
              <a:t>resultat</a:t>
            </a:r>
            <a:r>
              <a:rPr lang="en-US" sz="900" dirty="0" smtClean="0"/>
              <a:t> </a:t>
            </a:r>
            <a:r>
              <a:rPr lang="en-US" sz="900" dirty="0" err="1" smtClean="0"/>
              <a:t>qu’en</a:t>
            </a:r>
            <a:r>
              <a:rPr lang="en-US" sz="900" dirty="0" smtClean="0"/>
              <a:t> haut </a:t>
            </a:r>
            <a:r>
              <a:rPr lang="en-US" sz="900" dirty="0" err="1" smtClean="0"/>
              <a:t>cette</a:t>
            </a:r>
            <a:r>
              <a:rPr lang="en-US" sz="900" dirty="0" smtClean="0"/>
              <a:t> </a:t>
            </a:r>
            <a:r>
              <a:rPr lang="en-US" sz="900" dirty="0" err="1" smtClean="0"/>
              <a:t>fois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on </a:t>
            </a:r>
            <a:r>
              <a:rPr lang="en-US" sz="900" dirty="0" err="1" smtClean="0"/>
              <a:t>doit</a:t>
            </a:r>
            <a:r>
              <a:rPr lang="en-US" sz="900" dirty="0" smtClean="0"/>
              <a:t> </a:t>
            </a:r>
            <a:r>
              <a:rPr lang="en-US" sz="900" dirty="0" err="1" smtClean="0"/>
              <a:t>utiliser</a:t>
            </a:r>
            <a:r>
              <a:rPr lang="en-US" sz="900" dirty="0" smtClean="0"/>
              <a:t> ungroup, </a:t>
            </a:r>
            <a:r>
              <a:rPr lang="en-US" sz="900" dirty="0" err="1" smtClean="0"/>
              <a:t>sinon</a:t>
            </a:r>
            <a:r>
              <a:rPr lang="en-US" sz="900" dirty="0" smtClean="0"/>
              <a:t> on </a:t>
            </a:r>
            <a:r>
              <a:rPr lang="en-US" sz="900" dirty="0" err="1" smtClean="0"/>
              <a:t>va</a:t>
            </a:r>
            <a:r>
              <a:rPr lang="en-US" sz="900" dirty="0" smtClean="0"/>
              <a:t> </a:t>
            </a:r>
            <a:r>
              <a:rPr lang="en-US" sz="900" dirty="0" err="1" smtClean="0"/>
              <a:t>avoir</a:t>
            </a:r>
            <a:r>
              <a:rPr lang="en-US" sz="900" dirty="0" smtClean="0"/>
              <a:t> un </a:t>
            </a:r>
            <a:r>
              <a:rPr lang="en-US" sz="900" dirty="0" err="1" smtClean="0"/>
              <a:t>résultat</a:t>
            </a:r>
            <a:r>
              <a:rPr lang="en-US" sz="900" dirty="0" smtClean="0"/>
              <a:t> par </a:t>
            </a:r>
            <a:r>
              <a:rPr lang="en-US" sz="900" dirty="0" err="1" smtClean="0"/>
              <a:t>sexe</a:t>
            </a:r>
            <a:endParaRPr lang="en-US" sz="900" dirty="0"/>
          </a:p>
          <a:p>
            <a:r>
              <a:rPr lang="en-US" sz="900" dirty="0"/>
              <a:t>agents%&gt;%  </a:t>
            </a:r>
          </a:p>
          <a:p>
            <a:r>
              <a:rPr lang="en-US" sz="900" dirty="0" err="1" smtClean="0"/>
              <a:t>group_by</a:t>
            </a:r>
            <a:r>
              <a:rPr lang="en-US" sz="900" dirty="0" smtClean="0"/>
              <a:t>(</a:t>
            </a:r>
            <a:r>
              <a:rPr lang="en-US" sz="900" dirty="0" err="1" smtClean="0"/>
              <a:t>acad,sexe</a:t>
            </a:r>
            <a:r>
              <a:rPr lang="en-US" sz="900" dirty="0" smtClean="0"/>
              <a:t>) </a:t>
            </a:r>
            <a:r>
              <a:rPr lang="en-US" sz="900" dirty="0"/>
              <a:t>%&gt;%   </a:t>
            </a:r>
          </a:p>
          <a:p>
            <a:r>
              <a:rPr lang="en-US" sz="900" dirty="0" err="1"/>
              <a:t>summarise</a:t>
            </a:r>
            <a:r>
              <a:rPr lang="en-US" sz="900" dirty="0"/>
              <a:t>(</a:t>
            </a:r>
            <a:r>
              <a:rPr lang="en-US" sz="900" dirty="0" err="1"/>
              <a:t>nb</a:t>
            </a:r>
            <a:r>
              <a:rPr lang="en-US" sz="900" dirty="0"/>
              <a:t>=n()) %&gt;%   </a:t>
            </a:r>
            <a:endParaRPr lang="en-US" sz="900" dirty="0" smtClean="0"/>
          </a:p>
          <a:p>
            <a:r>
              <a:rPr lang="en-US" sz="900" dirty="0" smtClean="0"/>
              <a:t>Ungroup () %&gt;% </a:t>
            </a:r>
            <a:endParaRPr lang="en-US" sz="900" dirty="0"/>
          </a:p>
          <a:p>
            <a:r>
              <a:rPr lang="en-US" sz="900" dirty="0"/>
              <a:t>mutate(</a:t>
            </a:r>
            <a:r>
              <a:rPr lang="en-US" sz="900" dirty="0" err="1"/>
              <a:t>pct</a:t>
            </a:r>
            <a:r>
              <a:rPr lang="en-US" sz="900" dirty="0"/>
              <a:t> = </a:t>
            </a:r>
            <a:r>
              <a:rPr lang="en-US" sz="900" dirty="0" err="1"/>
              <a:t>nb</a:t>
            </a:r>
            <a:r>
              <a:rPr lang="en-US" sz="900" dirty="0"/>
              <a:t>*100/ sum(</a:t>
            </a:r>
            <a:r>
              <a:rPr lang="en-US" sz="900" dirty="0" err="1"/>
              <a:t>nb</a:t>
            </a:r>
            <a:r>
              <a:rPr lang="en-US" sz="900" dirty="0"/>
              <a:t>))</a:t>
            </a:r>
          </a:p>
          <a:p>
            <a:endParaRPr lang="en-US" sz="900" dirty="0" smtClean="0"/>
          </a:p>
          <a:p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4592849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0"/>
            <a:ext cx="6172200" cy="1600200"/>
          </a:xfrm>
        </p:spPr>
        <p:txBody>
          <a:bodyPr/>
          <a:lstStyle/>
          <a:p>
            <a:pPr algn="l" eaLnBrk="1" hangingPunct="1"/>
            <a:r>
              <a:rPr lang="fr-FR" dirty="0"/>
              <a:t>2- Automatisation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B379AE2-3DC8-4913-862A-6F63E13E8E64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5220072" y="3502272"/>
            <a:ext cx="3921334" cy="197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657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2.1- Paramétrage (1/8)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Paramètre = vecteur (numérique, texte, Date, …) à 1 ou plusieurs valeurs</a:t>
            </a:r>
          </a:p>
          <a:p>
            <a:pPr marL="457200" indent="-457200">
              <a:buFont typeface="Arial" pitchFamily="34" charset="0"/>
              <a:buChar char="•"/>
            </a:pPr>
            <a:endParaRPr lang="fr-FR" dirty="0"/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Utilisation dans la syntaxe classique (package {base}) sans précisions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9303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2.1- Paramétrage (2/8)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Si paramètre = nom de vecteur dans un </a:t>
            </a:r>
            <a:r>
              <a:rPr lang="fr-FR" dirty="0" err="1"/>
              <a:t>data.frame</a:t>
            </a:r>
            <a:r>
              <a:rPr lang="fr-FR" dirty="0"/>
              <a:t> / d’un élément dans une liste :</a:t>
            </a:r>
          </a:p>
          <a:p>
            <a:r>
              <a:rPr lang="fr-FR" dirty="0">
                <a:latin typeface="Courier New" pitchFamily="49" charset="0"/>
                <a:cs typeface="Courier New" pitchFamily="49" charset="0"/>
              </a:rPr>
              <a:t>liste[[nom]]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plutôt que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liste$nom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  <a:p>
            <a:r>
              <a:rPr lang="fr-FR" dirty="0">
                <a:cs typeface="Courier New" pitchFamily="49" charset="0"/>
              </a:rPr>
              <a:t>(avec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fr-FR" dirty="0">
                <a:cs typeface="Courier New" pitchFamily="49" charset="0"/>
              </a:rPr>
              <a:t>,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nom</a:t>
            </a:r>
            <a:r>
              <a:rPr lang="fr-FR" dirty="0">
                <a:cs typeface="Courier New" pitchFamily="49" charset="0"/>
              </a:rPr>
              <a:t> est interprété littéralement)</a:t>
            </a:r>
          </a:p>
        </p:txBody>
      </p:sp>
    </p:spTree>
    <p:extLst>
      <p:ext uri="{BB962C8B-B14F-4D97-AF65-F5344CB8AC3E}">
        <p14:creationId xmlns:p14="http://schemas.microsoft.com/office/powerpoint/2010/main" val="1150749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1.0- Principe de {</a:t>
            </a:r>
            <a:r>
              <a:rPr lang="fr-FR" dirty="0" err="1"/>
              <a:t>dplyr</a:t>
            </a:r>
            <a:r>
              <a:rPr lang="fr-FR" dirty="0"/>
              <a:t>} (3/4)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863588" y="2276872"/>
          <a:ext cx="7416824" cy="33375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Fonction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Rôle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select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Colonnes conservées / supprimées / réorganisées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pull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Conserver une seule colonne en tant que vecteur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slice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Lignes conservées via</a:t>
                      </a:r>
                      <a:r>
                        <a:rPr lang="fr-FR" baseline="0" dirty="0"/>
                        <a:t> leur numéro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9871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filter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Lignes conservées via une condition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sample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Lignes</a:t>
                      </a:r>
                      <a:r>
                        <a:rPr lang="fr-FR" baseline="0" dirty="0"/>
                        <a:t> conservées par échantillonnage aléatoire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arrange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Tri</a:t>
                      </a:r>
                      <a:r>
                        <a:rPr lang="fr-FR" baseline="0" dirty="0"/>
                        <a:t> des données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mutate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Création / modification de colonnes (variantes</a:t>
                      </a:r>
                      <a:r>
                        <a:rPr lang="fr-FR" baseline="0" dirty="0"/>
                        <a:t> </a:t>
                      </a:r>
                      <a:r>
                        <a:rPr lang="fr-FR" baseline="0" dirty="0">
                          <a:latin typeface="Courier New" pitchFamily="49" charset="0"/>
                          <a:cs typeface="Courier New" pitchFamily="49" charset="0"/>
                        </a:rPr>
                        <a:t>if</a:t>
                      </a:r>
                      <a:r>
                        <a:rPr lang="fr-FR" baseline="0" dirty="0"/>
                        <a:t> et </a:t>
                      </a:r>
                      <a:r>
                        <a:rPr lang="fr-FR" baseline="0" dirty="0" err="1">
                          <a:latin typeface="Courier New" pitchFamily="49" charset="0"/>
                          <a:cs typeface="Courier New" pitchFamily="49" charset="0"/>
                        </a:rPr>
                        <a:t>at</a:t>
                      </a:r>
                      <a:r>
                        <a:rPr lang="fr-FR" baseline="0" dirty="0"/>
                        <a:t>)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distinct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err="1"/>
                        <a:t>Dédoublonnage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1435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2.1- Paramétrage (3/8)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Ambiguité</a:t>
            </a:r>
            <a:r>
              <a:rPr lang="fr-FR" dirty="0"/>
              <a:t> dans {</a:t>
            </a:r>
            <a:r>
              <a:rPr lang="fr-FR" dirty="0" err="1"/>
              <a:t>dplyr</a:t>
            </a:r>
            <a:r>
              <a:rPr lang="fr-FR" dirty="0"/>
              <a:t>}</a:t>
            </a:r>
          </a:p>
          <a:p>
            <a:r>
              <a:rPr lang="fr-FR" dirty="0" err="1">
                <a:latin typeface="Courier New" pitchFamily="49" charset="0"/>
                <a:cs typeface="Courier New" pitchFamily="49" charset="0"/>
              </a:rPr>
              <a:t>filter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(prix &gt; limite)</a:t>
            </a:r>
          </a:p>
          <a:p>
            <a:r>
              <a:rPr lang="fr-FR" dirty="0">
                <a:sym typeface="Wingdings" pitchFamily="2" charset="2"/>
              </a:rPr>
              <a:t> est-ce que prix et limite sont des colonnes du </a:t>
            </a:r>
            <a:r>
              <a:rPr lang="fr-FR" dirty="0" err="1">
                <a:sym typeface="Wingdings" pitchFamily="2" charset="2"/>
              </a:rPr>
              <a:t>data.frame</a:t>
            </a:r>
            <a:r>
              <a:rPr lang="fr-FR" dirty="0">
                <a:sym typeface="Wingdings" pitchFamily="2" charset="2"/>
              </a:rPr>
              <a:t> ? Des paramètres extérieurs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04330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2.1- Paramétrage (4/8)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Solution par défaut : 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si un nom est celui d’une colonne du </a:t>
            </a:r>
            <a:r>
              <a:rPr lang="fr-FR" dirty="0" err="1"/>
              <a:t>data.frame</a:t>
            </a:r>
            <a:r>
              <a:rPr lang="fr-FR" dirty="0"/>
              <a:t> du pipeline, alors {</a:t>
            </a:r>
            <a:r>
              <a:rPr lang="fr-FR" dirty="0" err="1"/>
              <a:t>dplyr</a:t>
            </a:r>
            <a:r>
              <a:rPr lang="fr-FR" dirty="0"/>
              <a:t>} considère que c’est un nom de colonne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sinon c’est le nom d’un vecteur extérieur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77401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2.1- Paramétrage (5/8)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Solutions explicites :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ajouter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{{…}}</a:t>
            </a:r>
            <a:r>
              <a:rPr lang="fr-FR" dirty="0"/>
              <a:t> autour du nom du paramètre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ajouter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!!</a:t>
            </a:r>
            <a:r>
              <a:rPr lang="fr-FR" dirty="0"/>
              <a:t> devant le nom du paramètre</a:t>
            </a:r>
          </a:p>
          <a:p>
            <a:pPr marL="992188" lvl="1" indent="-457200">
              <a:buFont typeface="Arial" pitchFamily="34" charset="0"/>
              <a:buChar char="•"/>
            </a:pPr>
            <a:endParaRPr lang="fr-FR" sz="1800" dirty="0"/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solution selon la version de {</a:t>
            </a:r>
            <a:r>
              <a:rPr lang="fr-FR" dirty="0" err="1"/>
              <a:t>rlang</a:t>
            </a:r>
            <a:r>
              <a:rPr lang="fr-FR" dirty="0"/>
              <a:t>}.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{{…}}</a:t>
            </a:r>
            <a:r>
              <a:rPr lang="fr-FR" dirty="0"/>
              <a:t> est plus simple mais nécessite {</a:t>
            </a:r>
            <a:r>
              <a:rPr lang="fr-FR" dirty="0" err="1"/>
              <a:t>rlang</a:t>
            </a:r>
            <a:r>
              <a:rPr lang="fr-FR" dirty="0"/>
              <a:t>} version ≥ 0.4.0 / {</a:t>
            </a:r>
            <a:r>
              <a:rPr lang="fr-FR" dirty="0" err="1"/>
              <a:t>dplyr</a:t>
            </a:r>
            <a:r>
              <a:rPr lang="fr-FR" dirty="0"/>
              <a:t>} version ≥ 0.8.2</a:t>
            </a:r>
          </a:p>
        </p:txBody>
      </p:sp>
    </p:spTree>
    <p:extLst>
      <p:ext uri="{BB962C8B-B14F-4D97-AF65-F5344CB8AC3E}">
        <p14:creationId xmlns:p14="http://schemas.microsoft.com/office/powerpoint/2010/main" val="38121881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E6A1002-A952-44DB-A8F0-CF7423B53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32856"/>
            <a:ext cx="46958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166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2.1- Paramétrage (6/8)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Quand il s’agit du nom d’une colonne, la syntaxe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{{…}}</a:t>
            </a:r>
            <a:r>
              <a:rPr lang="fr-FR" dirty="0"/>
              <a:t> ne suffit pas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dans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mutate</a:t>
            </a:r>
            <a:r>
              <a:rPr lang="fr-FR" dirty="0"/>
              <a:t> et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summarise</a:t>
            </a:r>
            <a:r>
              <a:rPr lang="fr-FR" dirty="0"/>
              <a:t>, s’il s’agit du nom de la colonne créée, utiliser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:=</a:t>
            </a:r>
            <a:r>
              <a:rPr lang="fr-FR" dirty="0"/>
              <a:t> au lieu du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fr-FR" dirty="0"/>
              <a:t> habituel</a:t>
            </a:r>
          </a:p>
        </p:txBody>
      </p:sp>
    </p:spTree>
    <p:extLst>
      <p:ext uri="{BB962C8B-B14F-4D97-AF65-F5344CB8AC3E}">
        <p14:creationId xmlns:p14="http://schemas.microsoft.com/office/powerpoint/2010/main" val="41430756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2.1- Paramétrage (7/8)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Quand il s’agit du nom d’une colonne, la syntaxe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{{…}}</a:t>
            </a:r>
            <a:r>
              <a:rPr lang="fr-FR" dirty="0"/>
              <a:t> ne suffit pas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dans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filter</a:t>
            </a:r>
            <a:r>
              <a:rPr lang="fr-FR" dirty="0"/>
              <a:t>, s’il s’agit du nom de la colonne filtrée, utiliser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.[[nom]]</a:t>
            </a:r>
            <a:r>
              <a:rPr lang="fr-FR" dirty="0"/>
              <a:t> car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FR" dirty="0"/>
              <a:t> est le nom du </a:t>
            </a:r>
            <a:r>
              <a:rPr lang="fr-FR" dirty="0" err="1"/>
              <a:t>data.frame</a:t>
            </a:r>
            <a:r>
              <a:rPr lang="fr-FR" dirty="0"/>
              <a:t> circulant dans le pipeline</a:t>
            </a:r>
          </a:p>
        </p:txBody>
      </p:sp>
    </p:spTree>
    <p:extLst>
      <p:ext uri="{BB962C8B-B14F-4D97-AF65-F5344CB8AC3E}">
        <p14:creationId xmlns:p14="http://schemas.microsoft.com/office/powerpoint/2010/main" val="27628085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4F175BD-CF3E-4417-9878-AF0613BC0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34" y="1752600"/>
            <a:ext cx="519112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226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2.1- Paramétrage (8/8)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Sans paramétrage on affecte avec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&lt;-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Le nom de l’objet à gauche du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&lt;-</a:t>
            </a:r>
            <a:r>
              <a:rPr lang="fr-FR" dirty="0"/>
              <a:t> n’est pas lui-même stocké dans un objet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Fonction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assign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(nom, contenu)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nom est un texte / une fonction / un objet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contenu est une fonction / un objet</a:t>
            </a:r>
          </a:p>
        </p:txBody>
      </p:sp>
    </p:spTree>
    <p:extLst>
      <p:ext uri="{BB962C8B-B14F-4D97-AF65-F5344CB8AC3E}">
        <p14:creationId xmlns:p14="http://schemas.microsoft.com/office/powerpoint/2010/main" val="31710531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7789A4A-D215-435D-B638-324437E15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90" y="2276872"/>
            <a:ext cx="78867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640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2.2- Boucles (1/3)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Boucle « pour »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Compteur = un objet ayant une seule valeur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Valeurs possibles = prises dans un vecteur</a:t>
            </a:r>
          </a:p>
          <a:p>
            <a:pPr marL="1357313" lvl="2" indent="-457200">
              <a:buFont typeface="Arial" pitchFamily="34" charset="0"/>
              <a:buChar char="•"/>
            </a:pPr>
            <a:r>
              <a:rPr lang="fr-FR" dirty="0"/>
              <a:t>numérique </a:t>
            </a:r>
            <a:r>
              <a:rPr lang="fr-FR" dirty="0">
                <a:sym typeface="Wingdings" pitchFamily="2" charset="2"/>
              </a:rPr>
              <a:t> fonctions 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seq</a:t>
            </a:r>
            <a:r>
              <a:rPr lang="fr-FR" dirty="0">
                <a:sym typeface="Wingdings" pitchFamily="2" charset="2"/>
              </a:rPr>
              <a:t> et 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:</a:t>
            </a:r>
          </a:p>
          <a:p>
            <a:pPr marL="1357313" lvl="2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texte  fonctions 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colnames</a:t>
            </a:r>
            <a:r>
              <a:rPr lang="fr-FR" dirty="0">
                <a:sym typeface="Wingdings" pitchFamily="2" charset="2"/>
              </a:rPr>
              <a:t>, </a:t>
            </a:r>
            <a:r>
              <a:rPr lang="fr-FR" dirty="0" err="1">
                <a:latin typeface="Courier New" pitchFamily="49" charset="0"/>
                <a:cs typeface="Courier New" pitchFamily="49" charset="0"/>
                <a:sym typeface="Wingdings" pitchFamily="2" charset="2"/>
              </a:rPr>
              <a:t>levels</a:t>
            </a:r>
            <a:endParaRPr lang="fr-FR" dirty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1357313" lvl="2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fonction 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unique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481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1.0- Principe de {</a:t>
            </a:r>
            <a:r>
              <a:rPr lang="fr-FR" dirty="0" err="1"/>
              <a:t>dplyr</a:t>
            </a:r>
            <a:r>
              <a:rPr lang="fr-FR" dirty="0"/>
              <a:t>} (4/4)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094534"/>
              </p:ext>
            </p:extLst>
          </p:nvPr>
        </p:nvGraphicFramePr>
        <p:xfrm>
          <a:off x="863588" y="2273825"/>
          <a:ext cx="7416824" cy="31343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Fonction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Rôle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summarise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Création</a:t>
                      </a:r>
                      <a:r>
                        <a:rPr lang="fr-FR" baseline="0" dirty="0"/>
                        <a:t> de colonnes par agrégation (variantes </a:t>
                      </a:r>
                      <a:r>
                        <a:rPr lang="fr-FR" baseline="0" dirty="0">
                          <a:latin typeface="Courier New" pitchFamily="49" charset="0"/>
                          <a:cs typeface="Courier New" pitchFamily="49" charset="0"/>
                        </a:rPr>
                        <a:t>if</a:t>
                      </a:r>
                      <a:r>
                        <a:rPr lang="fr-FR" baseline="0" dirty="0"/>
                        <a:t> et </a:t>
                      </a:r>
                      <a:r>
                        <a:rPr lang="fr-FR" baseline="0" dirty="0" err="1">
                          <a:latin typeface="Courier New" pitchFamily="49" charset="0"/>
                          <a:cs typeface="Courier New" pitchFamily="49" charset="0"/>
                        </a:rPr>
                        <a:t>at</a:t>
                      </a:r>
                      <a:r>
                        <a:rPr lang="fr-FR" baseline="0" dirty="0"/>
                        <a:t>)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Comptages de nombres de lignes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group_by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Préparation</a:t>
                      </a:r>
                      <a:r>
                        <a:rPr lang="fr-FR" baseline="0" dirty="0"/>
                        <a:t> des données par blocs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ungroup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Suppression des blocs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Courier New" pitchFamily="49" charset="0"/>
                          <a:cs typeface="Courier New" pitchFamily="49" charset="0"/>
                        </a:rPr>
                        <a:t>*_</a:t>
                      </a:r>
                      <a:r>
                        <a:rPr lang="fr-FR" dirty="0" err="1">
                          <a:latin typeface="Courier New" pitchFamily="49" charset="0"/>
                          <a:cs typeface="Courier New" pitchFamily="49" charset="0"/>
                        </a:rPr>
                        <a:t>join</a:t>
                      </a:r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Jointures (5 fonctions selon le type de jointure voulu)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err="1" smtClean="0">
                          <a:latin typeface="Courier New" pitchFamily="49" charset="0"/>
                          <a:cs typeface="Courier New" pitchFamily="49" charset="0"/>
                        </a:rPr>
                        <a:t>Bind_rows</a:t>
                      </a:r>
                      <a:endParaRPr lang="fr-FR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algn="l"/>
                      <a:endParaRPr lang="fr-FR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Concaténation</a:t>
                      </a:r>
                      <a:r>
                        <a:rPr lang="fr-FR" baseline="0" dirty="0"/>
                        <a:t> de tables (empilement)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49904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2.2- Boucles (2/3)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 l’intérieur de la boucle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le compteur est un objet extérieur (cf. section précédente pour l’utilisation)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pas de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print</a:t>
            </a:r>
            <a:r>
              <a:rPr lang="fr-FR" dirty="0"/>
              <a:t> implicite </a:t>
            </a:r>
            <a:r>
              <a:rPr lang="fr-FR" dirty="0">
                <a:sym typeface="Wingdings" pitchFamily="2" charset="2"/>
              </a:rPr>
              <a:t> on l’explicite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objets créés = dans l’environnement global (y compris le compteur)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958782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2.2- Boucles (3/3)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Courier New" pitchFamily="49" charset="0"/>
                <a:cs typeface="Courier New" pitchFamily="49" charset="0"/>
              </a:rPr>
              <a:t>for (</a:t>
            </a:r>
            <a:r>
              <a:rPr lang="fr-FR" i="1" dirty="0">
                <a:latin typeface="Courier New" pitchFamily="49" charset="0"/>
                <a:cs typeface="Courier New" pitchFamily="49" charset="0"/>
              </a:rPr>
              <a:t>compteur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 in </a:t>
            </a:r>
            <a:r>
              <a:rPr lang="fr-FR" i="1" dirty="0">
                <a:latin typeface="Courier New" pitchFamily="49" charset="0"/>
                <a:cs typeface="Courier New" pitchFamily="49" charset="0"/>
              </a:rPr>
              <a:t>vecteur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fr-FR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fr-FR" i="1" dirty="0">
                <a:latin typeface="Courier New" pitchFamily="49" charset="0"/>
                <a:cs typeface="Courier New" pitchFamily="49" charset="0"/>
              </a:rPr>
              <a:t>code R</a:t>
            </a:r>
          </a:p>
          <a:p>
            <a:r>
              <a:rPr lang="fr-FR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986190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045E33E-B1CE-4F7A-B3EA-F6E4861E7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195877"/>
            <a:ext cx="467677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950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83B3A2-94C0-4B2D-9F06-8A50672D0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2.3- Création de fonction (1/10)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9CF5EE-38B5-45E4-B695-CC6BB0FBA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Fonction = objet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Se crée par affectation :</a:t>
            </a:r>
          </a:p>
          <a:p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nomFonction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(param){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…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}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Résultat = un seul objet (renvoyé explicitement par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669659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8A3AD1D-FDCA-4611-81D5-CADEA675C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132856"/>
            <a:ext cx="75723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6445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0D17AC3-1F73-4292-81D4-5697513B5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628800"/>
            <a:ext cx="5862349" cy="48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5552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4EAC38-3D20-43ED-8600-1003AD167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2.3- Création de fonction (2/10)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8648FD-8F77-4A91-925D-85E249388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Structures pour renvoyer plusieurs résultats en 1 seul objet</a:t>
            </a:r>
          </a:p>
          <a:p>
            <a:pPr marL="992188" lvl="1" indent="-457200">
              <a:buFont typeface="Arial" panose="020B0604020202020204" pitchFamily="34" charset="0"/>
              <a:buChar char="•"/>
            </a:pPr>
            <a:r>
              <a:rPr lang="fr-FR" dirty="0"/>
              <a:t>Vecteur (fonction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fr-FR" dirty="0"/>
              <a:t>) si tous de même type ; on peut nommer ses éléments :</a:t>
            </a:r>
          </a:p>
          <a:p>
            <a:pPr marL="992188" lvl="1" indent="-457200">
              <a:buFont typeface="Arial" panose="020B0604020202020204" pitchFamily="34" charset="0"/>
              <a:buChar char="•"/>
            </a:pPr>
            <a:endParaRPr lang="fr-FR" sz="1800" dirty="0"/>
          </a:p>
          <a:p>
            <a:pPr lvl="1"/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c("un"=…, "deux"=…)</a:t>
            </a:r>
          </a:p>
          <a:p>
            <a:pPr lvl="1"/>
            <a:endParaRPr lang="fr-F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(vecteur) &lt;- c("un", "deux")</a:t>
            </a:r>
          </a:p>
          <a:p>
            <a:pPr marL="992188" lvl="1" indent="-45720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40417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4EAC38-3D20-43ED-8600-1003AD167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2.3- Création de fonction (3/10)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8648FD-8F77-4A91-925D-85E249388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Structures pour renvoyer plusieurs résultats en 1 seul objet</a:t>
            </a:r>
          </a:p>
          <a:p>
            <a:pPr marL="992188" lvl="1" indent="-457200">
              <a:buFont typeface="Arial" panose="020B0604020202020204" pitchFamily="34" charset="0"/>
              <a:buChar char="•"/>
            </a:pPr>
            <a:r>
              <a:rPr lang="fr-FR" dirty="0"/>
              <a:t>Liste (fonction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fr-FR" dirty="0"/>
              <a:t>) si résultats de types différents. Penser à les nommer absolument !</a:t>
            </a:r>
          </a:p>
          <a:p>
            <a:pPr marL="992188" lvl="1" indent="-457200">
              <a:buFont typeface="Arial" panose="020B0604020202020204" pitchFamily="34" charset="0"/>
              <a:buChar char="•"/>
            </a:pPr>
            <a:r>
              <a:rPr lang="fr-FR" dirty="0" err="1"/>
              <a:t>Data.frame</a:t>
            </a:r>
            <a:r>
              <a:rPr lang="fr-FR" dirty="0"/>
              <a:t> (fonctions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data.frame</a:t>
            </a:r>
            <a:r>
              <a:rPr lang="fr-FR" dirty="0"/>
              <a:t> ou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rbind</a:t>
            </a:r>
            <a:r>
              <a:rPr lang="fr-FR" dirty="0"/>
              <a:t>) si résultats = vecteurs de même longueur</a:t>
            </a:r>
          </a:p>
        </p:txBody>
      </p:sp>
    </p:spTree>
    <p:extLst>
      <p:ext uri="{BB962C8B-B14F-4D97-AF65-F5344CB8AC3E}">
        <p14:creationId xmlns:p14="http://schemas.microsoft.com/office/powerpoint/2010/main" val="262191283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D1740C-A7D2-46D1-A65E-767E4EC43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2.3- Création de fonction (4/10)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77F004-8D69-4569-9AB6-4F9CE16C4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Arguments = ce qui est entre parenthèses après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92188" lvl="1" indent="-457200">
              <a:buFont typeface="Arial" panose="020B0604020202020204" pitchFamily="34" charset="0"/>
              <a:buChar char="•"/>
            </a:pPr>
            <a:r>
              <a:rPr lang="fr-FR" dirty="0"/>
              <a:t>Portent des noms (peuvent faire doublon avec des objets de l’environnement)</a:t>
            </a:r>
          </a:p>
          <a:p>
            <a:pPr marL="992188" lvl="1" indent="-457200">
              <a:buFont typeface="Arial" panose="020B0604020202020204" pitchFamily="34" charset="0"/>
              <a:buChar char="•"/>
            </a:pPr>
            <a:r>
              <a:rPr lang="fr-FR" dirty="0"/>
              <a:t>Sont des paramètres (objets) créés dans un environnement spécifique (détruit à la fin de l’exécution de la fonction) </a:t>
            </a:r>
          </a:p>
          <a:p>
            <a:pPr marL="992188" lvl="1" indent="-457200">
              <a:buFont typeface="Arial" panose="020B0604020202020204" pitchFamily="34" charset="0"/>
              <a:buChar char="•"/>
            </a:pPr>
            <a:r>
              <a:rPr lang="fr-FR" dirty="0"/>
              <a:t>Peuvent avoir une valeur par défaut</a:t>
            </a:r>
          </a:p>
        </p:txBody>
      </p:sp>
    </p:spTree>
    <p:extLst>
      <p:ext uri="{BB962C8B-B14F-4D97-AF65-F5344CB8AC3E}">
        <p14:creationId xmlns:p14="http://schemas.microsoft.com/office/powerpoint/2010/main" val="410970502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C2C81B-1EB1-4B04-8812-8DBFC32C1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2.3- Création de fonction (5/10)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F95FA2-E8DE-4589-8E08-1D0844051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Utilisation des arguments dans la fonction</a:t>
            </a:r>
          </a:p>
          <a:p>
            <a:pPr marL="992188" lvl="1" indent="-457200">
              <a:buFont typeface="Arial" panose="020B0604020202020204" pitchFamily="34" charset="0"/>
              <a:buChar char="•"/>
            </a:pPr>
            <a:r>
              <a:rPr lang="fr-FR" dirty="0"/>
              <a:t>Comme les objets de paramétrages habituels (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fr-FR" dirty="0"/>
              <a:t>,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{{…}}</a:t>
            </a:r>
            <a:r>
              <a:rPr lang="fr-FR" dirty="0"/>
              <a:t>,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fr-FR" dirty="0"/>
              <a:t>, etc.)</a:t>
            </a:r>
          </a:p>
          <a:p>
            <a:pPr marL="992188" lvl="1" indent="-457200">
              <a:buFont typeface="Arial" panose="020B0604020202020204" pitchFamily="34" charset="0"/>
              <a:buChar char="•"/>
            </a:pPr>
            <a:r>
              <a:rPr lang="fr-FR" dirty="0" err="1"/>
              <a:t>Data.frames</a:t>
            </a:r>
            <a:r>
              <a:rPr lang="fr-FR" dirty="0"/>
              <a:t> utilisés directement</a:t>
            </a:r>
          </a:p>
          <a:p>
            <a:pPr marL="992188" lvl="1" indent="-457200">
              <a:buFont typeface="Arial" panose="020B0604020202020204" pitchFamily="34" charset="0"/>
              <a:buChar char="•"/>
            </a:pP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deparse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(substitute(param))</a:t>
            </a:r>
            <a:r>
              <a:rPr lang="fr-FR" dirty="0"/>
              <a:t> 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 texte = valeur de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param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976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1.1- Sélections (1/5)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32812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latin typeface="Courier New" pitchFamily="49" charset="0"/>
                <a:cs typeface="Courier New" pitchFamily="49" charset="0"/>
              </a:rPr>
              <a:t>pull</a:t>
            </a:r>
            <a:r>
              <a:rPr lang="fr-FR" dirty="0">
                <a:cs typeface="Courier New" pitchFamily="49" charset="0"/>
              </a:rPr>
              <a:t> renvoie une colonne :</a:t>
            </a:r>
            <a:endParaRPr lang="fr-FR" dirty="0"/>
          </a:p>
          <a:p>
            <a:r>
              <a:rPr lang="fr-FR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nomDF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 %&gt;% pull(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nomColonne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>
              <a:cs typeface="Courier New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slice </a:t>
            </a:r>
            <a:r>
              <a:rPr lang="fr-FR" dirty="0"/>
              <a:t>sélectionne des lignes par leurs numéros (argument = vecteur de numéros) :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nomDF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%&gt;% slice(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numLigne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fr-FR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45040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D3E9809-98F1-4FA4-B82A-EB799E134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628800"/>
            <a:ext cx="7772400" cy="451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928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ECDAC2-6AC6-4C7A-9B88-FAD3C469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2.3- Création de fonction (6/10)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DDE042-C602-4C87-8B6B-00C61C2B5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Arguments particuliers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Nom d’un objet : toujours l’indiquer tel quel (= sans guillemets), l’utiliser tel quel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Nom d’une variable : au choix, avec ou sans guillemets selon le besoin (avec guillemets pour R Base, sans pour {</a:t>
            </a:r>
            <a:r>
              <a:rPr lang="fr-FR" dirty="0" err="1"/>
              <a:t>tidyverse</a:t>
            </a:r>
            <a:r>
              <a:rPr lang="fr-FR" dirty="0"/>
              <a:t>})</a:t>
            </a:r>
          </a:p>
        </p:txBody>
      </p:sp>
    </p:spTree>
    <p:extLst>
      <p:ext uri="{BB962C8B-B14F-4D97-AF65-F5344CB8AC3E}">
        <p14:creationId xmlns:p14="http://schemas.microsoft.com/office/powerpoint/2010/main" val="208488497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2.3- Création de fonction (7/10)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Ellipse : paramètre spécifique noté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Peut contenir toute une liste d’arguments nommés ou non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Passé « en bloc » à une autre fonction appelée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Définie lors de l’appel comme l’ensemble des paramètres qu’on ne peut pas identifier !</a:t>
            </a:r>
          </a:p>
        </p:txBody>
      </p:sp>
    </p:spTree>
    <p:extLst>
      <p:ext uri="{BB962C8B-B14F-4D97-AF65-F5344CB8AC3E}">
        <p14:creationId xmlns:p14="http://schemas.microsoft.com/office/powerpoint/2010/main" val="116829895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2.3- Création de fonction (8/10)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Permet d’éviter de spécifier tous les arguments possibles de la fonction sous-traitante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Evolutivité du code améliorée (nouvel argument de la fonction sous-traitante automatiquement géré)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Arguments en nombre variable (syntaxe classique dans les fonctions de {</a:t>
            </a:r>
            <a:r>
              <a:rPr lang="fr-FR" dirty="0" err="1"/>
              <a:t>tidyverse</a:t>
            </a:r>
            <a:r>
              <a:rPr lang="fr-FR" dirty="0"/>
              <a:t>})</a:t>
            </a:r>
          </a:p>
        </p:txBody>
      </p:sp>
    </p:spTree>
    <p:extLst>
      <p:ext uri="{BB962C8B-B14F-4D97-AF65-F5344CB8AC3E}">
        <p14:creationId xmlns:p14="http://schemas.microsoft.com/office/powerpoint/2010/main" val="78195323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595BCC2-8D06-4AF1-9531-8B933ED06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060848"/>
            <a:ext cx="46767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7862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9B5B99A-4786-46DC-B1C8-6DAC864F8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81363"/>
            <a:ext cx="6192738" cy="398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9388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4BD016D-D704-4D02-91D5-BEC2A25E1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556792"/>
            <a:ext cx="608126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8195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C2C81B-1EB1-4B04-8812-8DBFC32C1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2.3- Création de fonction (9/10)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F95FA2-E8DE-4589-8E08-1D0844051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Fonctions anonymes (ou lambda-fonctions)</a:t>
            </a:r>
          </a:p>
          <a:p>
            <a:pPr marL="992188" lvl="1" indent="-457200">
              <a:buFont typeface="Arial" panose="020B0604020202020204" pitchFamily="34" charset="0"/>
              <a:buChar char="•"/>
            </a:pPr>
            <a:r>
              <a:rPr lang="fr-FR" dirty="0"/>
              <a:t>Fonctions non stockées dans l’environnement</a:t>
            </a:r>
          </a:p>
          <a:p>
            <a:pPr marL="992188" lvl="1" indent="-457200">
              <a:buFont typeface="Arial" panose="020B0604020202020204" pitchFamily="34" charset="0"/>
              <a:buChar char="•"/>
            </a:pPr>
            <a:r>
              <a:rPr lang="fr-FR" dirty="0"/>
              <a:t>Pour utilisation immédiate, sans réutilisation</a:t>
            </a:r>
          </a:p>
          <a:p>
            <a:pPr marL="992188" lvl="1" indent="-457200">
              <a:buFont typeface="Arial" panose="020B0604020202020204" pitchFamily="34" charset="0"/>
              <a:buChar char="•"/>
            </a:pPr>
            <a:r>
              <a:rPr lang="fr-FR" dirty="0"/>
              <a:t>Utilisation dans des fonctions-boucles (cf. leçons suivantes) :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apply</a:t>
            </a:r>
            <a:r>
              <a:rPr lang="fr-FR" dirty="0"/>
              <a:t>,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across</a:t>
            </a:r>
            <a:r>
              <a:rPr lang="fr-FR" dirty="0"/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318291288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6C85BF-3654-440C-A00E-794D9D2F1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2.3- Création de fonction (10/10)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EC8A69-00EC-4F6F-8589-F9E2D1FD1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Fonctions anonymes</a:t>
            </a:r>
          </a:p>
          <a:p>
            <a:pPr marL="992188" lvl="1" indent="-457200">
              <a:buFont typeface="Arial" panose="020B0604020202020204" pitchFamily="34" charset="0"/>
              <a:buChar char="•"/>
            </a:pPr>
            <a:r>
              <a:rPr lang="fr-FR" dirty="0"/>
              <a:t>Forme basique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(arg){code}</a:t>
            </a:r>
          </a:p>
          <a:p>
            <a:pPr marL="992188" lvl="1" indent="-457200">
              <a:buFont typeface="Arial" panose="020B0604020202020204" pitchFamily="34" charset="0"/>
              <a:buChar char="•"/>
            </a:pPr>
            <a:r>
              <a:rPr lang="fr-FR" dirty="0"/>
              <a:t>Écriture abrégée R base (R ≥ 4.1)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\(arg){code}</a:t>
            </a:r>
          </a:p>
          <a:p>
            <a:pPr marL="992188" lvl="1" indent="-457200">
              <a:buFont typeface="Arial" panose="020B0604020202020204" pitchFamily="34" charset="0"/>
              <a:buChar char="•"/>
            </a:pPr>
            <a:r>
              <a:rPr lang="fr-FR" dirty="0"/>
              <a:t>Écriture abrégée {</a:t>
            </a:r>
            <a:r>
              <a:rPr lang="fr-FR" dirty="0" err="1"/>
              <a:t>rlang</a:t>
            </a:r>
            <a:r>
              <a:rPr lang="fr-FR" dirty="0"/>
              <a:t>} (pour {</a:t>
            </a:r>
            <a:r>
              <a:rPr lang="fr-FR" dirty="0" err="1"/>
              <a:t>dplyr</a:t>
            </a:r>
            <a:r>
              <a:rPr lang="fr-FR" dirty="0"/>
              <a:t>}, {</a:t>
            </a:r>
            <a:r>
              <a:rPr lang="fr-FR" dirty="0" err="1"/>
              <a:t>purrr</a:t>
            </a:r>
            <a:r>
              <a:rPr lang="fr-FR" dirty="0"/>
              <a:t>}, etc.)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~ code</a:t>
            </a:r>
            <a:r>
              <a:rPr lang="fr-FR" dirty="0"/>
              <a:t> ; l’argument s’appelle automatiquement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.x</a:t>
            </a:r>
          </a:p>
        </p:txBody>
      </p:sp>
    </p:spTree>
    <p:extLst>
      <p:ext uri="{BB962C8B-B14F-4D97-AF65-F5344CB8AC3E}">
        <p14:creationId xmlns:p14="http://schemas.microsoft.com/office/powerpoint/2010/main" val="353719835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71FBEFF-2071-4A4E-9A38-9D5E22D1A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47" y="1628800"/>
            <a:ext cx="7775635" cy="461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38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1.1- Sélections (2/5)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Sélection de colonnes avec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select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Noms de colonnes séparés par des virgules = conservées dans cet ordre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Noms de colonnes précédés d’un signe moins (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fr-FR" dirty="0"/>
              <a:t>) = supprimées du résultat</a:t>
            </a:r>
          </a:p>
          <a:p>
            <a:pPr marL="992188" lvl="1" indent="-457200">
              <a:buFont typeface="Arial" pitchFamily="34" charset="0"/>
              <a:buChar char="•"/>
            </a:pPr>
            <a:r>
              <a:rPr lang="fr-FR" dirty="0"/>
              <a:t>Fonction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everything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fr-FR" dirty="0"/>
              <a:t> = toutes les colonnes non citées explicitement dans ce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select</a:t>
            </a:r>
            <a:r>
              <a:rPr lang="fr-FR" dirty="0"/>
              <a:t> </a:t>
            </a:r>
            <a:r>
              <a:rPr lang="fr-FR" dirty="0">
                <a:sym typeface="Wingdings" pitchFamily="2" charset="2"/>
              </a:rPr>
              <a:t> réordonner les colonnes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387799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2.4- Fonctions-boucles (1/7)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981200"/>
            <a:ext cx="8496944" cy="4256112"/>
          </a:xfrm>
        </p:spPr>
        <p:txBody>
          <a:bodyPr/>
          <a:lstStyle/>
          <a:p>
            <a:r>
              <a:rPr lang="fr-FR" dirty="0"/>
              <a:t>Famille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apply</a:t>
            </a:r>
            <a:r>
              <a:rPr lang="fr-FR" dirty="0"/>
              <a:t> = boucles implicites</a:t>
            </a:r>
          </a:p>
          <a:p>
            <a:pPr lvl="1"/>
            <a:r>
              <a:rPr lang="fr-FR" dirty="0" err="1">
                <a:latin typeface="Courier New" pitchFamily="49" charset="0"/>
                <a:cs typeface="Courier New" pitchFamily="49" charset="0"/>
              </a:rPr>
              <a:t>lapply</a:t>
            </a:r>
            <a:r>
              <a:rPr lang="fr-FR" dirty="0"/>
              <a:t>,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sapply</a:t>
            </a:r>
            <a:r>
              <a:rPr lang="fr-FR" dirty="0"/>
              <a:t> : appliquer une fonction à chaque élément d’une liste (ou plus rarement d’un vecteur)</a:t>
            </a:r>
          </a:p>
          <a:p>
            <a:pPr marL="1357313" lvl="2" indent="-457200">
              <a:buFont typeface="Arial" pitchFamily="34" charset="0"/>
              <a:buChar char="•"/>
            </a:pPr>
            <a:r>
              <a:rPr lang="fr-FR" dirty="0" err="1">
                <a:latin typeface="Courier New" pitchFamily="49" charset="0"/>
                <a:cs typeface="Courier New" pitchFamily="49" charset="0"/>
              </a:rPr>
              <a:t>lapply</a:t>
            </a:r>
            <a:r>
              <a:rPr lang="fr-FR" dirty="0"/>
              <a:t> renvoie une liste</a:t>
            </a:r>
          </a:p>
          <a:p>
            <a:pPr marL="1357313" lvl="2" indent="-457200">
              <a:buFont typeface="Arial" pitchFamily="34" charset="0"/>
              <a:buChar char="•"/>
            </a:pPr>
            <a:r>
              <a:rPr lang="fr-FR" dirty="0" err="1">
                <a:latin typeface="Courier New" pitchFamily="49" charset="0"/>
                <a:cs typeface="Courier New" pitchFamily="49" charset="0"/>
              </a:rPr>
              <a:t>sapply</a:t>
            </a:r>
            <a:r>
              <a:rPr lang="fr-FR" dirty="0"/>
              <a:t> renvoie une liste (si la fonction appliquée renvoie plusieurs valeurs) ou un vecteur (sinon)</a:t>
            </a:r>
          </a:p>
          <a:p>
            <a:pPr lvl="1"/>
            <a:r>
              <a:rPr lang="fr-FR" dirty="0"/>
              <a:t>Même syntaxe :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apply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(liste, fonction)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5076056" y="5733256"/>
            <a:ext cx="2592288" cy="864096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Astuce : un </a:t>
            </a:r>
            <a:r>
              <a:rPr lang="fr-FR" dirty="0" err="1"/>
              <a:t>data.frame</a:t>
            </a:r>
            <a:r>
              <a:rPr lang="fr-FR" dirty="0"/>
              <a:t> est une liste !</a:t>
            </a:r>
          </a:p>
        </p:txBody>
      </p:sp>
    </p:spTree>
    <p:extLst>
      <p:ext uri="{BB962C8B-B14F-4D97-AF65-F5344CB8AC3E}">
        <p14:creationId xmlns:p14="http://schemas.microsoft.com/office/powerpoint/2010/main" val="257562343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7677B57-1401-4816-9076-CD59EDED8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775"/>
            <a:ext cx="34290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4382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365067E-30E3-4EC8-97CB-D60C481B8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962150"/>
            <a:ext cx="86677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6441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C25C00E-D256-48BC-B3D6-62F760390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2200276"/>
            <a:ext cx="851535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8458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2.4- Fonctions-boucles (2/7)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Fonction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tapply</a:t>
            </a:r>
            <a:r>
              <a:rPr lang="fr-FR" dirty="0"/>
              <a:t> : répéter une fonction sur un vecteur par valeur d’un facteur</a:t>
            </a:r>
          </a:p>
          <a:p>
            <a:pPr lvl="1"/>
            <a:r>
              <a:rPr lang="fr-FR" dirty="0"/>
              <a:t>on peut utiliser une variable d’un autre type en 2</a:t>
            </a:r>
            <a:r>
              <a:rPr lang="fr-FR" baseline="30000" dirty="0"/>
              <a:t>e</a:t>
            </a:r>
            <a:r>
              <a:rPr lang="fr-FR" dirty="0"/>
              <a:t> argument, qui sera convertie en facteur</a:t>
            </a:r>
          </a:p>
          <a:p>
            <a:r>
              <a:rPr lang="fr-FR" dirty="0" err="1">
                <a:latin typeface="Courier New" pitchFamily="49" charset="0"/>
                <a:cs typeface="Courier New" pitchFamily="49" charset="0"/>
              </a:rPr>
              <a:t>tapply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(vecteur, </a:t>
            </a:r>
          </a:p>
          <a:p>
            <a:r>
              <a:rPr lang="fr-FR" dirty="0">
                <a:latin typeface="Courier New" pitchFamily="49" charset="0"/>
                <a:cs typeface="Courier New" pitchFamily="49" charset="0"/>
              </a:rPr>
              <a:t>       facteur, </a:t>
            </a:r>
          </a:p>
          <a:p>
            <a:r>
              <a:rPr lang="fr-FR" dirty="0">
                <a:latin typeface="Courier New" pitchFamily="49" charset="0"/>
                <a:cs typeface="Courier New" pitchFamily="49" charset="0"/>
              </a:rPr>
              <a:t>       fonction)</a:t>
            </a:r>
          </a:p>
        </p:txBody>
      </p:sp>
    </p:spTree>
    <p:extLst>
      <p:ext uri="{BB962C8B-B14F-4D97-AF65-F5344CB8AC3E}">
        <p14:creationId xmlns:p14="http://schemas.microsoft.com/office/powerpoint/2010/main" val="418754874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B4E9054-D298-4C3E-816A-E7B0F2974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2147887"/>
            <a:ext cx="83629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6443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2.4- Fonctions-boucles (3/7)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Fonctions de {</a:t>
            </a:r>
            <a:r>
              <a:rPr lang="fr-FR" dirty="0" err="1"/>
              <a:t>dplyr</a:t>
            </a:r>
            <a:r>
              <a:rPr lang="fr-FR" dirty="0"/>
              <a:t>} </a:t>
            </a:r>
          </a:p>
          <a:p>
            <a:pPr marL="992188" lvl="1" indent="-457200">
              <a:buFont typeface="Arial" charset="0"/>
              <a:buChar char="•"/>
            </a:pPr>
            <a:r>
              <a:rPr lang="fr-FR" dirty="0" err="1">
                <a:latin typeface="Courier New" pitchFamily="49" charset="0"/>
                <a:cs typeface="Courier New" pitchFamily="49" charset="0"/>
              </a:rPr>
              <a:t>mutate</a:t>
            </a:r>
            <a:r>
              <a:rPr lang="fr-FR" dirty="0"/>
              <a:t>,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summarise</a:t>
            </a:r>
            <a:r>
              <a:rPr lang="fr-FR" dirty="0"/>
              <a:t>,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select</a:t>
            </a:r>
            <a:r>
              <a:rPr lang="fr-FR" dirty="0"/>
              <a:t>, </a:t>
            </a:r>
            <a:r>
              <a:rPr lang="fr-FR" dirty="0" err="1">
                <a:latin typeface="Courier New" pitchFamily="49" charset="0"/>
                <a:cs typeface="Courier New" pitchFamily="49" charset="0"/>
              </a:rPr>
              <a:t>rename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fr-FR" dirty="0">
                <a:sym typeface="Wingdings" pitchFamily="2" charset="2"/>
              </a:rPr>
              <a:t> possibilité d’opérer systématiquement sur une série de variables</a:t>
            </a:r>
          </a:p>
          <a:p>
            <a:pPr marL="992188" lvl="1" indent="-457200">
              <a:buFont typeface="Arial" panose="020B0604020202020204" pitchFamily="34" charset="0"/>
              <a:buChar char="•"/>
            </a:pPr>
            <a:r>
              <a:rPr lang="fr-FR" dirty="0">
                <a:sym typeface="Wingdings" pitchFamily="2" charset="2"/>
              </a:rPr>
              <a:t>par des fonctions « variantes »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_all</a:t>
            </a:r>
            <a:r>
              <a:rPr lang="fr-FR" dirty="0">
                <a:sym typeface="Wingdings" pitchFamily="2" charset="2"/>
              </a:rPr>
              <a:t>, 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_if</a:t>
            </a:r>
            <a:r>
              <a:rPr lang="fr-FR" dirty="0">
                <a:sym typeface="Wingdings" pitchFamily="2" charset="2"/>
              </a:rPr>
              <a:t> et </a:t>
            </a:r>
            <a:r>
              <a:rPr lang="fr-FR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_at</a:t>
            </a:r>
            <a:endParaRPr lang="fr-FR" dirty="0">
              <a:sym typeface="Wingdings" pitchFamily="2" charset="2"/>
            </a:endParaRPr>
          </a:p>
          <a:p>
            <a:pPr marL="992188" lvl="1" indent="-457200">
              <a:buFont typeface="Arial" charset="0"/>
              <a:buChar char="•"/>
            </a:pPr>
            <a:r>
              <a:rPr lang="fr-FR" dirty="0">
                <a:sym typeface="Wingdings" pitchFamily="2" charset="2"/>
              </a:rPr>
              <a:t>via syntaxe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across</a:t>
            </a:r>
            <a:r>
              <a:rPr lang="fr-FR" dirty="0">
                <a:sym typeface="Wingdings" pitchFamily="2" charset="2"/>
              </a:rPr>
              <a:t> à partir de la v1.0.0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181940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2.4- Fonctions-boucles (4/7)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Variante 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_all</a:t>
            </a:r>
            <a:r>
              <a:rPr lang="fr-FR" dirty="0"/>
              <a:t> 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unique argument = fonction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peut être définie localement (fonction anonyme) sous forme habituelle ou lambda (</a:t>
            </a:r>
            <a:r>
              <a:rPr lang="fr-FR" dirty="0">
                <a:latin typeface="Courier New" pitchFamily="49" charset="0"/>
                <a:cs typeface="Courier New" pitchFamily="49" charset="0"/>
              </a:rPr>
              <a:t>~ f(.x)</a:t>
            </a:r>
            <a:r>
              <a:rPr lang="fr-FR" dirty="0"/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dirty="0"/>
              <a:t>si arguments à cette fonction, à la suite de son nom</a:t>
            </a:r>
          </a:p>
        </p:txBody>
      </p:sp>
    </p:spTree>
    <p:extLst>
      <p:ext uri="{BB962C8B-B14F-4D97-AF65-F5344CB8AC3E}">
        <p14:creationId xmlns:p14="http://schemas.microsoft.com/office/powerpoint/2010/main" val="366839250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849C3BF-29F2-426B-92C0-4E2ECEB8D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109787"/>
            <a:ext cx="87630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6748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6492" y="61218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fr-FR" sz="7200" dirty="0">
                <a:solidFill>
                  <a:srgbClr val="E88A00"/>
                </a:solidFill>
                <a:latin typeface="Arial Unicode MS"/>
                <a:ea typeface="Arial Unicode MS"/>
                <a:cs typeface="Arial Unicode MS"/>
              </a:rPr>
              <a:t>範</a:t>
            </a:r>
            <a:endParaRPr lang="fr-FR" sz="7200" dirty="0">
              <a:solidFill>
                <a:srgbClr val="E88A00"/>
              </a:solidFill>
              <a:latin typeface="Times New Roman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CB929BB-335B-4463-8CC6-27D2809C9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948780"/>
            <a:ext cx="87439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95359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58AE1F1B4EAE41AA5D45FA89F23B30" ma:contentTypeVersion="3" ma:contentTypeDescription="Crée un document." ma:contentTypeScope="" ma:versionID="2580c466297af9b39aa395048ed8253c">
  <xsd:schema xmlns:xsd="http://www.w3.org/2001/XMLSchema" xmlns:xs="http://www.w3.org/2001/XMLSchema" xmlns:p="http://schemas.microsoft.com/office/2006/metadata/properties" xmlns:ns2="fb67cf06-de83-4dde-bdc8-c9d2555ecf99" targetNamespace="http://schemas.microsoft.com/office/2006/metadata/properties" ma:root="true" ma:fieldsID="089b2179185e17dd52a7f2ba7bc1773c" ns2:_="">
    <xsd:import namespace="fb67cf06-de83-4dde-bdc8-c9d2555ecf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7cf06-de83-4dde-bdc8-c9d2555ecf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935FBC-78D7-4841-8DA3-FEB9F4894009}"/>
</file>

<file path=customXml/itemProps2.xml><?xml version="1.0" encoding="utf-8"?>
<ds:datastoreItem xmlns:ds="http://schemas.openxmlformats.org/officeDocument/2006/customXml" ds:itemID="{E29C1F17-69BE-4B8B-8401-1B66328FB09D}"/>
</file>

<file path=customXml/itemProps3.xml><?xml version="1.0" encoding="utf-8"?>
<ds:datastoreItem xmlns:ds="http://schemas.openxmlformats.org/officeDocument/2006/customXml" ds:itemID="{A0DF549F-2A7E-402C-B297-EC06A4598A09}"/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5804</Words>
  <Application>Microsoft Office PowerPoint</Application>
  <PresentationFormat>Affichage à l'écran (4:3)</PresentationFormat>
  <Paragraphs>1012</Paragraphs>
  <Slides>191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191</vt:i4>
      </vt:variant>
    </vt:vector>
  </HeadingPairs>
  <TitlesOfParts>
    <vt:vector size="201" baseType="lpstr">
      <vt:lpstr>Arial</vt:lpstr>
      <vt:lpstr>Arial Unicode MS</vt:lpstr>
      <vt:lpstr>Century Gothic</vt:lpstr>
      <vt:lpstr>Courier New</vt:lpstr>
      <vt:lpstr>Franklin Gothic Medium</vt:lpstr>
      <vt:lpstr>Impact</vt:lpstr>
      <vt:lpstr>Tahoma</vt:lpstr>
      <vt:lpstr>Times New Roman</vt:lpstr>
      <vt:lpstr>Wingdings</vt:lpstr>
      <vt:lpstr>Modèle par défaut</vt:lpstr>
      <vt:lpstr>Aller plus loin avec R</vt:lpstr>
      <vt:lpstr>Contenu</vt:lpstr>
      <vt:lpstr>1- Le package {dplyr}</vt:lpstr>
      <vt:lpstr>1.0- Principe de {dplyr} (1/4)</vt:lpstr>
      <vt:lpstr>1.0- Principe de {dplyr} (2/4)</vt:lpstr>
      <vt:lpstr>1.0- Principe de {dplyr} (3/4)</vt:lpstr>
      <vt:lpstr>1.0- Principe de {dplyr} (4/4)</vt:lpstr>
      <vt:lpstr>1.1- Sélections (1/5)</vt:lpstr>
      <vt:lpstr>1.1- Sélections (2/5)</vt:lpstr>
      <vt:lpstr>1.1- Sélections (3/5)</vt:lpstr>
      <vt:lpstr>Exemple</vt:lpstr>
      <vt:lpstr>Exemple</vt:lpstr>
      <vt:lpstr>Exemple</vt:lpstr>
      <vt:lpstr>Exemple</vt:lpstr>
      <vt:lpstr>1.1- Sélections (4/5)</vt:lpstr>
      <vt:lpstr>1.1- Sélections (5/5)</vt:lpstr>
      <vt:lpstr>Exemple</vt:lpstr>
      <vt:lpstr>Exemple</vt:lpstr>
      <vt:lpstr>Exemple</vt:lpstr>
      <vt:lpstr>Exemple</vt:lpstr>
      <vt:lpstr>Code 1</vt:lpstr>
      <vt:lpstr>CODE 2</vt:lpstr>
      <vt:lpstr>raccourcis</vt:lpstr>
      <vt:lpstr>1.2- Création de variables (1/4)</vt:lpstr>
      <vt:lpstr>1.2- Création de variables (2/4)</vt:lpstr>
      <vt:lpstr>1.2- Création de variables (3/4)</vt:lpstr>
      <vt:lpstr>1.2- Création de variables (4/4)</vt:lpstr>
      <vt:lpstr>Exemple</vt:lpstr>
      <vt:lpstr>Exemple</vt:lpstr>
      <vt:lpstr>Exemple</vt:lpstr>
      <vt:lpstr>1.3- Combinaison de tables (1/3)</vt:lpstr>
      <vt:lpstr>Exemple</vt:lpstr>
      <vt:lpstr>Exemple</vt:lpstr>
      <vt:lpstr>1.3- Combinaison de tables (2/3)</vt:lpstr>
      <vt:lpstr>1.3- Combinaison de tables (3/3)</vt:lpstr>
      <vt:lpstr>Exemple</vt:lpstr>
      <vt:lpstr>Exemple</vt:lpstr>
      <vt:lpstr>1.4- Tri et doublons (1/4)</vt:lpstr>
      <vt:lpstr>Exemple</vt:lpstr>
      <vt:lpstr>Exemple</vt:lpstr>
      <vt:lpstr>1.4- Tri et doublons (2/4)</vt:lpstr>
      <vt:lpstr>1.4- Tri et doublons (3/4)</vt:lpstr>
      <vt:lpstr>1.4- Tri et doublons (4/4)</vt:lpstr>
      <vt:lpstr>Exemple</vt:lpstr>
      <vt:lpstr>Exemple</vt:lpstr>
      <vt:lpstr>Exemple</vt:lpstr>
      <vt:lpstr>Exemple</vt:lpstr>
      <vt:lpstr>1.5- Statistiques descriptives (1/4)</vt:lpstr>
      <vt:lpstr>1.5- Statistiques descriptives (2/4)</vt:lpstr>
      <vt:lpstr>1.5- Statistiques descriptives (3/4)</vt:lpstr>
      <vt:lpstr>1.5- Statistiques descriptives (4/4)</vt:lpstr>
      <vt:lpstr>Exemple</vt:lpstr>
      <vt:lpstr>Exemple</vt:lpstr>
      <vt:lpstr>Exemple</vt:lpstr>
      <vt:lpstr>Exemple</vt:lpstr>
      <vt:lpstr>Code 3</vt:lpstr>
      <vt:lpstr>2- Automatisation</vt:lpstr>
      <vt:lpstr>2.1- Paramétrage (1/8)</vt:lpstr>
      <vt:lpstr>2.1- Paramétrage (2/8)</vt:lpstr>
      <vt:lpstr>2.1- Paramétrage (3/8)</vt:lpstr>
      <vt:lpstr>2.1- Paramétrage (4/8)</vt:lpstr>
      <vt:lpstr>2.1- Paramétrage (5/8)</vt:lpstr>
      <vt:lpstr>Exemple</vt:lpstr>
      <vt:lpstr>2.1- Paramétrage (6/8)</vt:lpstr>
      <vt:lpstr>2.1- Paramétrage (7/8)</vt:lpstr>
      <vt:lpstr>Exemple</vt:lpstr>
      <vt:lpstr>2.1- Paramétrage (8/8)</vt:lpstr>
      <vt:lpstr>Exemple</vt:lpstr>
      <vt:lpstr>2.2- Boucles (1/3)</vt:lpstr>
      <vt:lpstr>2.2- Boucles (2/3)</vt:lpstr>
      <vt:lpstr>2.2- Boucles (3/3)</vt:lpstr>
      <vt:lpstr>Exemple</vt:lpstr>
      <vt:lpstr>2.3- Création de fonction (1/10)</vt:lpstr>
      <vt:lpstr>Exemple</vt:lpstr>
      <vt:lpstr>Exemple</vt:lpstr>
      <vt:lpstr>2.3- Création de fonction (2/10)</vt:lpstr>
      <vt:lpstr>2.3- Création de fonction (3/10)</vt:lpstr>
      <vt:lpstr>2.3- Création de fonction (4/10)</vt:lpstr>
      <vt:lpstr>2.3- Création de fonction (5/10)</vt:lpstr>
      <vt:lpstr>Exemple</vt:lpstr>
      <vt:lpstr>2.3- Création de fonction (6/10)</vt:lpstr>
      <vt:lpstr>2.3- Création de fonction (7/10)</vt:lpstr>
      <vt:lpstr>2.3- Création de fonction (8/10)</vt:lpstr>
      <vt:lpstr>Exemple</vt:lpstr>
      <vt:lpstr>Exemple</vt:lpstr>
      <vt:lpstr>Exemple</vt:lpstr>
      <vt:lpstr>2.3- Création de fonction (9/10)</vt:lpstr>
      <vt:lpstr>2.3- Création de fonction (10/10)</vt:lpstr>
      <vt:lpstr>Exemple</vt:lpstr>
      <vt:lpstr>2.4- Fonctions-boucles (1/7)</vt:lpstr>
      <vt:lpstr>Exemple</vt:lpstr>
      <vt:lpstr>Exemple</vt:lpstr>
      <vt:lpstr>Exemple</vt:lpstr>
      <vt:lpstr>2.4- Fonctions-boucles (2/7)</vt:lpstr>
      <vt:lpstr>Exemple</vt:lpstr>
      <vt:lpstr>2.4- Fonctions-boucles (3/7)</vt:lpstr>
      <vt:lpstr>2.4- Fonctions-boucles (4/7)</vt:lpstr>
      <vt:lpstr>Exemple</vt:lpstr>
      <vt:lpstr>Exemple</vt:lpstr>
      <vt:lpstr>Exemple</vt:lpstr>
      <vt:lpstr>2.4- Fonctions-boucles (5/7)</vt:lpstr>
      <vt:lpstr>Exemple</vt:lpstr>
      <vt:lpstr>Exemple</vt:lpstr>
      <vt:lpstr>Exemple</vt:lpstr>
      <vt:lpstr>2.4- Fonctions-boucles (6/7)</vt:lpstr>
      <vt:lpstr>Exemple</vt:lpstr>
      <vt:lpstr>2.4- Fonctions-boucles (7/7)</vt:lpstr>
      <vt:lpstr>Exemple</vt:lpstr>
      <vt:lpstr>Exemple</vt:lpstr>
      <vt:lpstr>2.5- Fonctions de {purrr} (1/3)</vt:lpstr>
      <vt:lpstr>Exemple</vt:lpstr>
      <vt:lpstr>2.5- Fonctions de {purrr} (2/3)</vt:lpstr>
      <vt:lpstr>Exemples</vt:lpstr>
      <vt:lpstr>Exemple</vt:lpstr>
      <vt:lpstr>2.5- Fonctions de {purrr} (3/3)</vt:lpstr>
      <vt:lpstr>Exemple</vt:lpstr>
      <vt:lpstr>Exemple</vt:lpstr>
      <vt:lpstr>3- Tableaux statistiques</vt:lpstr>
      <vt:lpstr>3.1- Construire un tableau (1/2)</vt:lpstr>
      <vt:lpstr>3.1- Construire un tableau (2/2)</vt:lpstr>
      <vt:lpstr>Exemple</vt:lpstr>
      <vt:lpstr>Exemple</vt:lpstr>
      <vt:lpstr>3.2- Package {flextable} (1/9)</vt:lpstr>
      <vt:lpstr>Exemple</vt:lpstr>
      <vt:lpstr>3.2- Package {flextable} (2/9)</vt:lpstr>
      <vt:lpstr>Exemple</vt:lpstr>
      <vt:lpstr>3.2- Package {flextable} (3/9)</vt:lpstr>
      <vt:lpstr>Exemple</vt:lpstr>
      <vt:lpstr>3.2- Package {flextable} (4/9)</vt:lpstr>
      <vt:lpstr>3.2- Package {flextable} (5/9)</vt:lpstr>
      <vt:lpstr>3.2- Package {flextable} (6/9)</vt:lpstr>
      <vt:lpstr>Exemple</vt:lpstr>
      <vt:lpstr>Exemple</vt:lpstr>
      <vt:lpstr>3.2- Package {flextable} (7/9)</vt:lpstr>
      <vt:lpstr>3.2- Package {flextable} (8/9)</vt:lpstr>
      <vt:lpstr>3.2- Package {flextable} (9/9)</vt:lpstr>
      <vt:lpstr>Exemple</vt:lpstr>
      <vt:lpstr>3.3- Package {formattable} (1/8)</vt:lpstr>
      <vt:lpstr>Exemple</vt:lpstr>
      <vt:lpstr>Exemple</vt:lpstr>
      <vt:lpstr>3.3- Package {formattable} (2/8)</vt:lpstr>
      <vt:lpstr>3.3- Package {formattable} (3/8)</vt:lpstr>
      <vt:lpstr>Exemple</vt:lpstr>
      <vt:lpstr>Exemple</vt:lpstr>
      <vt:lpstr>3.3- Package {formattable} (4/8)</vt:lpstr>
      <vt:lpstr>Exemple</vt:lpstr>
      <vt:lpstr>3.3- Package {formattable} (5/8)</vt:lpstr>
      <vt:lpstr>3.3- Package {formattable} (6/8)</vt:lpstr>
      <vt:lpstr>3.3- Package {formattable} (7/8)</vt:lpstr>
      <vt:lpstr>3.3- Package {formattable} (8/8)</vt:lpstr>
      <vt:lpstr>Exemple</vt:lpstr>
      <vt:lpstr>4- Exports vers Word, Excel, PowerPoint</vt:lpstr>
      <vt:lpstr>4.1- Packages (1/2)</vt:lpstr>
      <vt:lpstr>4.1- Packages (2/2)</vt:lpstr>
      <vt:lpstr>4.2- Construire un docx (1/4)</vt:lpstr>
      <vt:lpstr>Exemple</vt:lpstr>
      <vt:lpstr>4.2- Construire un docx (2/4)</vt:lpstr>
      <vt:lpstr>4.2- Construire un docx (3/4)</vt:lpstr>
      <vt:lpstr>4.2- Construire un docx (4/4)</vt:lpstr>
      <vt:lpstr>Exemple</vt:lpstr>
      <vt:lpstr>4.3- Construire un pptx (1/4)</vt:lpstr>
      <vt:lpstr>4.3- Construire un pptx (2/4)</vt:lpstr>
      <vt:lpstr>4.3- Construire un pptx (3/4)</vt:lpstr>
      <vt:lpstr>4.3- Construire un pptx (4/4)</vt:lpstr>
      <vt:lpstr>Exemple</vt:lpstr>
      <vt:lpstr>Exemple</vt:lpstr>
      <vt:lpstr>4.4- Modifier un fichier existant (1/4)</vt:lpstr>
      <vt:lpstr>4.4- Modifier un fichier existant (2/4)</vt:lpstr>
      <vt:lpstr>Exemple</vt:lpstr>
      <vt:lpstr>4.4- Modifier un fichier existant (3/4)</vt:lpstr>
      <vt:lpstr>4.4- Modifier un fichier existant (4/4)</vt:lpstr>
      <vt:lpstr>Exemple</vt:lpstr>
      <vt:lpstr>Exemple</vt:lpstr>
      <vt:lpstr>4.5- Créer un classeur (1/3)</vt:lpstr>
      <vt:lpstr>4.5- Créer un classeur (2/3)</vt:lpstr>
      <vt:lpstr>4.5- Créer un classeur (3/3)</vt:lpstr>
      <vt:lpstr>Exemple</vt:lpstr>
      <vt:lpstr>Exemple</vt:lpstr>
      <vt:lpstr>4.6- Mettre à jour un classeur (1/2)</vt:lpstr>
      <vt:lpstr>4.6- Mettre à jour un classeur (2/2)</vt:lpstr>
      <vt:lpstr>Exemple</vt:lpstr>
      <vt:lpstr>Exemple</vt:lpstr>
      <vt:lpstr>Exemple</vt:lpstr>
      <vt:lpstr>4.7- Mise en forme (1/8)</vt:lpstr>
      <vt:lpstr>4.7- Mise en forme (2/8)</vt:lpstr>
      <vt:lpstr>4.7- Mise en forme (3/8)</vt:lpstr>
      <vt:lpstr>4.7- Mise en forme (4/8)</vt:lpstr>
      <vt:lpstr>4.7- Mise en forme (5/8)</vt:lpstr>
      <vt:lpstr>4.7- Mise en forme (6/8)</vt:lpstr>
      <vt:lpstr>4.7- Mise en forme (7/8)</vt:lpstr>
      <vt:lpstr>4.7- Mise en forme (8/8)</vt:lpstr>
    </vt:vector>
  </TitlesOfParts>
  <Company>Olivier Decourt SARL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Aller plus loin avec R</dc:title>
  <dc:creator>Olivier Decourt</dc:creator>
  <cp:lastModifiedBy>SAMI CHAHDOURA</cp:lastModifiedBy>
  <cp:revision>738</cp:revision>
  <cp:lastPrinted>2004-12-09T21:40:47Z</cp:lastPrinted>
  <dcterms:created xsi:type="dcterms:W3CDTF">2004-11-15T18:14:32Z</dcterms:created>
  <dcterms:modified xsi:type="dcterms:W3CDTF">2026-01-05T15:59:11Z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0x0101001558AE1F1B4EAE41AA5D45FA89F23B30</vt:lpwstr>
  </property>
</Properties>
</file>